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9"/>
  </p:notesMasterIdLst>
  <p:handoutMasterIdLst>
    <p:handoutMasterId r:id="rId20"/>
  </p:handoutMasterIdLst>
  <p:sldIdLst>
    <p:sldId id="261" r:id="rId2"/>
    <p:sldId id="271" r:id="rId3"/>
    <p:sldId id="268" r:id="rId4"/>
    <p:sldId id="257" r:id="rId5"/>
    <p:sldId id="272" r:id="rId6"/>
    <p:sldId id="273" r:id="rId7"/>
    <p:sldId id="264" r:id="rId8"/>
    <p:sldId id="258" r:id="rId9"/>
    <p:sldId id="274" r:id="rId10"/>
    <p:sldId id="275" r:id="rId11"/>
    <p:sldId id="269" r:id="rId12"/>
    <p:sldId id="259" r:id="rId13"/>
    <p:sldId id="267" r:id="rId14"/>
    <p:sldId id="265" r:id="rId15"/>
    <p:sldId id="260"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94" autoAdjust="0"/>
  </p:normalViewPr>
  <p:slideViewPr>
    <p:cSldViewPr>
      <p:cViewPr varScale="1">
        <p:scale>
          <a:sx n="106" d="100"/>
          <a:sy n="106" d="100"/>
        </p:scale>
        <p:origin x="-17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F0227-0E79-4DF9-832C-471D82B1E9E2}" type="doc">
      <dgm:prSet loTypeId="urn:microsoft.com/office/officeart/2005/8/layout/gear1" loCatId="relationship" qsTypeId="urn:microsoft.com/office/officeart/2005/8/quickstyle/simple1" qsCatId="simple" csTypeId="urn:microsoft.com/office/officeart/2005/8/colors/accent1_2" csCatId="accent1" phldr="1"/>
      <dgm:spPr/>
      <dgm:t>
        <a:bodyPr/>
        <a:lstStyle/>
        <a:p>
          <a:endParaRPr lang="en-US"/>
        </a:p>
      </dgm:t>
    </dgm:pt>
    <dgm:pt modelId="{BB3023BC-8F1C-44D4-B982-922D77004C46}">
      <dgm:prSet phldrT="[Text]"/>
      <dgm:spPr/>
      <dgm:t>
        <a:bodyPr/>
        <a:lstStyle/>
        <a:p>
          <a:r>
            <a:rPr lang="en-US" dirty="0" smtClean="0"/>
            <a:t>Resource Allocation </a:t>
          </a:r>
          <a:endParaRPr lang="en-US" dirty="0"/>
        </a:p>
      </dgm:t>
    </dgm:pt>
    <dgm:pt modelId="{42E2E3CF-3070-4DDF-B5D5-283B9AA9E4E8}" type="parTrans" cxnId="{0FAD723C-7B0F-460E-B37F-ACA705555AA6}">
      <dgm:prSet/>
      <dgm:spPr/>
      <dgm:t>
        <a:bodyPr/>
        <a:lstStyle/>
        <a:p>
          <a:endParaRPr lang="en-US"/>
        </a:p>
      </dgm:t>
    </dgm:pt>
    <dgm:pt modelId="{D83D9E0B-8492-4EA2-A101-3CC6E9C4F9E6}" type="sibTrans" cxnId="{0FAD723C-7B0F-460E-B37F-ACA705555AA6}">
      <dgm:prSet/>
      <dgm:spPr/>
      <dgm:t>
        <a:bodyPr/>
        <a:lstStyle/>
        <a:p>
          <a:endParaRPr lang="en-US"/>
        </a:p>
      </dgm:t>
    </dgm:pt>
    <dgm:pt modelId="{3EE241EC-497C-4D8A-B2DF-45B538C3DD07}">
      <dgm:prSet phldrT="[Text]" custT="1"/>
      <dgm:spPr/>
      <dgm:t>
        <a:bodyPr/>
        <a:lstStyle/>
        <a:p>
          <a:r>
            <a:rPr lang="en-US" sz="1050" dirty="0" smtClean="0"/>
            <a:t>Capacity of Service Providers to Deliver Programs </a:t>
          </a:r>
          <a:endParaRPr lang="en-US" sz="1050" dirty="0"/>
        </a:p>
      </dgm:t>
    </dgm:pt>
    <dgm:pt modelId="{E32DC557-C063-459C-B4B2-1D5AE91422B3}" type="parTrans" cxnId="{1A04A690-BC45-4308-A7AB-67E1008E0A8F}">
      <dgm:prSet/>
      <dgm:spPr/>
      <dgm:t>
        <a:bodyPr/>
        <a:lstStyle/>
        <a:p>
          <a:endParaRPr lang="en-US"/>
        </a:p>
      </dgm:t>
    </dgm:pt>
    <dgm:pt modelId="{151870CA-7DE4-48EB-84D8-08BC26ABB463}" type="sibTrans" cxnId="{1A04A690-BC45-4308-A7AB-67E1008E0A8F}">
      <dgm:prSet/>
      <dgm:spPr/>
      <dgm:t>
        <a:bodyPr/>
        <a:lstStyle/>
        <a:p>
          <a:endParaRPr lang="en-US"/>
        </a:p>
      </dgm:t>
    </dgm:pt>
    <dgm:pt modelId="{729E4FB6-3673-4084-AF21-1A46D4E680E9}">
      <dgm:prSet phldrT="[Text]"/>
      <dgm:spPr/>
      <dgm:t>
        <a:bodyPr/>
        <a:lstStyle/>
        <a:p>
          <a:endParaRPr lang="en-US"/>
        </a:p>
      </dgm:t>
    </dgm:pt>
    <dgm:pt modelId="{027CA026-7718-4144-A041-20636455AE41}" type="parTrans" cxnId="{5F5EBD3B-ACEA-4968-B838-4E60F1886012}">
      <dgm:prSet/>
      <dgm:spPr/>
      <dgm:t>
        <a:bodyPr/>
        <a:lstStyle/>
        <a:p>
          <a:endParaRPr lang="en-US"/>
        </a:p>
      </dgm:t>
    </dgm:pt>
    <dgm:pt modelId="{B6413EFC-293A-4985-841D-A12F1F115C0F}" type="sibTrans" cxnId="{5F5EBD3B-ACEA-4968-B838-4E60F1886012}">
      <dgm:prSet/>
      <dgm:spPr/>
      <dgm:t>
        <a:bodyPr/>
        <a:lstStyle/>
        <a:p>
          <a:endParaRPr lang="en-US"/>
        </a:p>
      </dgm:t>
    </dgm:pt>
    <dgm:pt modelId="{5993B51A-5B41-41D3-8FB8-CBEBF5134C56}">
      <dgm:prSet phldrT="[Text]"/>
      <dgm:spPr/>
      <dgm:t>
        <a:bodyPr/>
        <a:lstStyle/>
        <a:p>
          <a:endParaRPr lang="en-US"/>
        </a:p>
      </dgm:t>
    </dgm:pt>
    <dgm:pt modelId="{C2AEB936-1ADC-44F3-8AE9-2C4E256FA0C0}" type="parTrans" cxnId="{62991818-A0D2-4DDD-B55B-D772F375D8AD}">
      <dgm:prSet/>
      <dgm:spPr/>
      <dgm:t>
        <a:bodyPr/>
        <a:lstStyle/>
        <a:p>
          <a:endParaRPr lang="en-US"/>
        </a:p>
      </dgm:t>
    </dgm:pt>
    <dgm:pt modelId="{4E04958D-0BD7-44CB-8782-3A4744CDBEB2}" type="sibTrans" cxnId="{62991818-A0D2-4DDD-B55B-D772F375D8AD}">
      <dgm:prSet/>
      <dgm:spPr/>
      <dgm:t>
        <a:bodyPr/>
        <a:lstStyle/>
        <a:p>
          <a:endParaRPr lang="en-US"/>
        </a:p>
      </dgm:t>
    </dgm:pt>
    <dgm:pt modelId="{4D266A41-B3EC-436A-A9AF-99473A8A9682}">
      <dgm:prSet phldrT="[Text]" custT="1"/>
      <dgm:spPr/>
      <dgm:t>
        <a:bodyPr/>
        <a:lstStyle/>
        <a:p>
          <a:r>
            <a:rPr lang="en-US" sz="1050" dirty="0" smtClean="0"/>
            <a:t>Lack of Specialized IPV Training/ Services</a:t>
          </a:r>
          <a:endParaRPr lang="en-US" sz="1050" dirty="0"/>
        </a:p>
      </dgm:t>
    </dgm:pt>
    <dgm:pt modelId="{36F620C1-EA5E-4F57-B4BF-E793F3A93F20}" type="parTrans" cxnId="{0433B2A0-4DAE-4A24-8495-7B1F37240C40}">
      <dgm:prSet/>
      <dgm:spPr/>
      <dgm:t>
        <a:bodyPr/>
        <a:lstStyle/>
        <a:p>
          <a:endParaRPr lang="en-US"/>
        </a:p>
      </dgm:t>
    </dgm:pt>
    <dgm:pt modelId="{609FE377-3930-419D-B00C-6A27D4B7A2C6}" type="sibTrans" cxnId="{0433B2A0-4DAE-4A24-8495-7B1F37240C40}">
      <dgm:prSet/>
      <dgm:spPr/>
      <dgm:t>
        <a:bodyPr/>
        <a:lstStyle/>
        <a:p>
          <a:endParaRPr lang="en-US"/>
        </a:p>
      </dgm:t>
    </dgm:pt>
    <dgm:pt modelId="{8417BD69-0894-4A38-B67E-7A2F90898F38}">
      <dgm:prSet phldrT="[Text]"/>
      <dgm:spPr/>
      <dgm:t>
        <a:bodyPr/>
        <a:lstStyle/>
        <a:p>
          <a:endParaRPr lang="en-US"/>
        </a:p>
      </dgm:t>
    </dgm:pt>
    <dgm:pt modelId="{6622B69D-8EF2-4B1A-BC56-8CC8C693D857}" type="parTrans" cxnId="{19420872-FDF1-4292-B779-D78A4ECE1CC1}">
      <dgm:prSet/>
      <dgm:spPr/>
      <dgm:t>
        <a:bodyPr/>
        <a:lstStyle/>
        <a:p>
          <a:endParaRPr lang="en-US"/>
        </a:p>
      </dgm:t>
    </dgm:pt>
    <dgm:pt modelId="{21E52CE1-F093-4B6F-B34B-806E5443765C}" type="sibTrans" cxnId="{19420872-FDF1-4292-B779-D78A4ECE1CC1}">
      <dgm:prSet/>
      <dgm:spPr/>
      <dgm:t>
        <a:bodyPr/>
        <a:lstStyle/>
        <a:p>
          <a:endParaRPr lang="en-US"/>
        </a:p>
      </dgm:t>
    </dgm:pt>
    <dgm:pt modelId="{4001C451-090F-425A-B5C2-E4049FC23F97}">
      <dgm:prSet phldrT="[Text]" custLinFactNeighborX="-19010" custLinFactNeighborY="24688"/>
      <dgm:spPr/>
      <dgm:t>
        <a:bodyPr/>
        <a:lstStyle/>
        <a:p>
          <a:endParaRPr lang="en-US"/>
        </a:p>
      </dgm:t>
    </dgm:pt>
    <dgm:pt modelId="{F0E57CEE-AC96-418F-A45D-810042ED9CC5}" type="parTrans" cxnId="{1E79020B-FA3F-4D02-A3F7-4947E8DB555B}">
      <dgm:prSet/>
      <dgm:spPr/>
      <dgm:t>
        <a:bodyPr/>
        <a:lstStyle/>
        <a:p>
          <a:endParaRPr lang="en-US"/>
        </a:p>
      </dgm:t>
    </dgm:pt>
    <dgm:pt modelId="{52E89FEB-81DD-4B4F-A53E-66E687D09467}" type="sibTrans" cxnId="{1E79020B-FA3F-4D02-A3F7-4947E8DB555B}">
      <dgm:prSet/>
      <dgm:spPr/>
      <dgm:t>
        <a:bodyPr/>
        <a:lstStyle/>
        <a:p>
          <a:endParaRPr lang="en-US"/>
        </a:p>
      </dgm:t>
    </dgm:pt>
    <dgm:pt modelId="{B2A7C40D-2CC9-4D4F-B610-0BB5383FCD6F}" type="pres">
      <dgm:prSet presAssocID="{04AF0227-0E79-4DF9-832C-471D82B1E9E2}" presName="composite" presStyleCnt="0">
        <dgm:presLayoutVars>
          <dgm:chMax val="3"/>
          <dgm:animLvl val="lvl"/>
          <dgm:resizeHandles val="exact"/>
        </dgm:presLayoutVars>
      </dgm:prSet>
      <dgm:spPr/>
      <dgm:t>
        <a:bodyPr/>
        <a:lstStyle/>
        <a:p>
          <a:endParaRPr lang="en-US"/>
        </a:p>
      </dgm:t>
    </dgm:pt>
    <dgm:pt modelId="{1F03CEF5-1FB9-4ADD-AED7-5603F7323038}" type="pres">
      <dgm:prSet presAssocID="{BB3023BC-8F1C-44D4-B982-922D77004C46}" presName="gear1" presStyleLbl="node1" presStyleIdx="0" presStyleCnt="3">
        <dgm:presLayoutVars>
          <dgm:chMax val="1"/>
          <dgm:bulletEnabled val="1"/>
        </dgm:presLayoutVars>
      </dgm:prSet>
      <dgm:spPr/>
      <dgm:t>
        <a:bodyPr/>
        <a:lstStyle/>
        <a:p>
          <a:endParaRPr lang="en-US"/>
        </a:p>
      </dgm:t>
    </dgm:pt>
    <dgm:pt modelId="{0BCD1473-842E-400B-9485-AA97FEDA4188}" type="pres">
      <dgm:prSet presAssocID="{BB3023BC-8F1C-44D4-B982-922D77004C46}" presName="gear1srcNode" presStyleLbl="node1" presStyleIdx="0" presStyleCnt="3"/>
      <dgm:spPr/>
      <dgm:t>
        <a:bodyPr/>
        <a:lstStyle/>
        <a:p>
          <a:endParaRPr lang="en-US"/>
        </a:p>
      </dgm:t>
    </dgm:pt>
    <dgm:pt modelId="{FDD67E18-E3A8-4B09-9846-220832F054E1}" type="pres">
      <dgm:prSet presAssocID="{BB3023BC-8F1C-44D4-B982-922D77004C46}" presName="gear1dstNode" presStyleLbl="node1" presStyleIdx="0" presStyleCnt="3"/>
      <dgm:spPr/>
      <dgm:t>
        <a:bodyPr/>
        <a:lstStyle/>
        <a:p>
          <a:endParaRPr lang="en-US"/>
        </a:p>
      </dgm:t>
    </dgm:pt>
    <dgm:pt modelId="{A1784A18-01B6-4AC9-8A76-5CA728CAF665}" type="pres">
      <dgm:prSet presAssocID="{3EE241EC-497C-4D8A-B2DF-45B538C3DD07}" presName="gear2" presStyleLbl="node1" presStyleIdx="1" presStyleCnt="3">
        <dgm:presLayoutVars>
          <dgm:chMax val="1"/>
          <dgm:bulletEnabled val="1"/>
        </dgm:presLayoutVars>
      </dgm:prSet>
      <dgm:spPr/>
      <dgm:t>
        <a:bodyPr/>
        <a:lstStyle/>
        <a:p>
          <a:endParaRPr lang="en-US"/>
        </a:p>
      </dgm:t>
    </dgm:pt>
    <dgm:pt modelId="{4DB304B5-D24E-421C-9BEE-DBD09F1A9502}" type="pres">
      <dgm:prSet presAssocID="{3EE241EC-497C-4D8A-B2DF-45B538C3DD07}" presName="gear2srcNode" presStyleLbl="node1" presStyleIdx="1" presStyleCnt="3"/>
      <dgm:spPr/>
      <dgm:t>
        <a:bodyPr/>
        <a:lstStyle/>
        <a:p>
          <a:endParaRPr lang="en-US"/>
        </a:p>
      </dgm:t>
    </dgm:pt>
    <dgm:pt modelId="{C803A48B-1D87-436C-8F03-786DCA214878}" type="pres">
      <dgm:prSet presAssocID="{3EE241EC-497C-4D8A-B2DF-45B538C3DD07}" presName="gear2dstNode" presStyleLbl="node1" presStyleIdx="1" presStyleCnt="3"/>
      <dgm:spPr/>
      <dgm:t>
        <a:bodyPr/>
        <a:lstStyle/>
        <a:p>
          <a:endParaRPr lang="en-US"/>
        </a:p>
      </dgm:t>
    </dgm:pt>
    <dgm:pt modelId="{E2DBAC9D-DDA5-47EC-8950-823538B753FD}" type="pres">
      <dgm:prSet presAssocID="{4D266A41-B3EC-436A-A9AF-99473A8A9682}" presName="gear3" presStyleLbl="node1" presStyleIdx="2" presStyleCnt="3" custLinFactNeighborX="4427" custLinFactNeighborY="-2655"/>
      <dgm:spPr/>
      <dgm:t>
        <a:bodyPr/>
        <a:lstStyle/>
        <a:p>
          <a:endParaRPr lang="en-US"/>
        </a:p>
      </dgm:t>
    </dgm:pt>
    <dgm:pt modelId="{6AA1D8DC-384C-4B38-A706-474DDFC2EF15}" type="pres">
      <dgm:prSet presAssocID="{4D266A41-B3EC-436A-A9AF-99473A8A9682}" presName="gear3tx" presStyleLbl="node1" presStyleIdx="2" presStyleCnt="3">
        <dgm:presLayoutVars>
          <dgm:chMax val="1"/>
          <dgm:bulletEnabled val="1"/>
        </dgm:presLayoutVars>
      </dgm:prSet>
      <dgm:spPr/>
      <dgm:t>
        <a:bodyPr/>
        <a:lstStyle/>
        <a:p>
          <a:endParaRPr lang="en-US"/>
        </a:p>
      </dgm:t>
    </dgm:pt>
    <dgm:pt modelId="{6BECB569-975F-4D25-AF81-0B32D59AC92C}" type="pres">
      <dgm:prSet presAssocID="{4D266A41-B3EC-436A-A9AF-99473A8A9682}" presName="gear3srcNode" presStyleLbl="node1" presStyleIdx="2" presStyleCnt="3"/>
      <dgm:spPr/>
      <dgm:t>
        <a:bodyPr/>
        <a:lstStyle/>
        <a:p>
          <a:endParaRPr lang="en-US"/>
        </a:p>
      </dgm:t>
    </dgm:pt>
    <dgm:pt modelId="{AE57690D-D200-4CE7-A50B-40266DAC5815}" type="pres">
      <dgm:prSet presAssocID="{4D266A41-B3EC-436A-A9AF-99473A8A9682}" presName="gear3dstNode" presStyleLbl="node1" presStyleIdx="2" presStyleCnt="3"/>
      <dgm:spPr/>
      <dgm:t>
        <a:bodyPr/>
        <a:lstStyle/>
        <a:p>
          <a:endParaRPr lang="en-US"/>
        </a:p>
      </dgm:t>
    </dgm:pt>
    <dgm:pt modelId="{FEE84CFA-9F85-49CC-83B9-283BEB570F69}" type="pres">
      <dgm:prSet presAssocID="{D83D9E0B-8492-4EA2-A101-3CC6E9C4F9E6}" presName="connector1" presStyleLbl="sibTrans2D1" presStyleIdx="0" presStyleCnt="3"/>
      <dgm:spPr/>
      <dgm:t>
        <a:bodyPr/>
        <a:lstStyle/>
        <a:p>
          <a:endParaRPr lang="en-US"/>
        </a:p>
      </dgm:t>
    </dgm:pt>
    <dgm:pt modelId="{AADA4C10-545F-4BC9-8316-F68681062EFA}" type="pres">
      <dgm:prSet presAssocID="{151870CA-7DE4-48EB-84D8-08BC26ABB463}" presName="connector2" presStyleLbl="sibTrans2D1" presStyleIdx="1" presStyleCnt="3"/>
      <dgm:spPr/>
      <dgm:t>
        <a:bodyPr/>
        <a:lstStyle/>
        <a:p>
          <a:endParaRPr lang="en-US"/>
        </a:p>
      </dgm:t>
    </dgm:pt>
    <dgm:pt modelId="{C80D99CD-0312-4605-A499-3947A0411050}" type="pres">
      <dgm:prSet presAssocID="{609FE377-3930-419D-B00C-6A27D4B7A2C6}" presName="connector3" presStyleLbl="sibTrans2D1" presStyleIdx="2" presStyleCnt="3"/>
      <dgm:spPr/>
      <dgm:t>
        <a:bodyPr/>
        <a:lstStyle/>
        <a:p>
          <a:endParaRPr lang="en-US"/>
        </a:p>
      </dgm:t>
    </dgm:pt>
  </dgm:ptLst>
  <dgm:cxnLst>
    <dgm:cxn modelId="{5BEA6156-50A7-4279-A153-BAE65A6F25AD}" type="presOf" srcId="{04AF0227-0E79-4DF9-832C-471D82B1E9E2}" destId="{B2A7C40D-2CC9-4D4F-B610-0BB5383FCD6F}" srcOrd="0" destOrd="0" presId="urn:microsoft.com/office/officeart/2005/8/layout/gear1"/>
    <dgm:cxn modelId="{0FAD723C-7B0F-460E-B37F-ACA705555AA6}" srcId="{04AF0227-0E79-4DF9-832C-471D82B1E9E2}" destId="{BB3023BC-8F1C-44D4-B982-922D77004C46}" srcOrd="0" destOrd="0" parTransId="{42E2E3CF-3070-4DDF-B5D5-283B9AA9E4E8}" sibTransId="{D83D9E0B-8492-4EA2-A101-3CC6E9C4F9E6}"/>
    <dgm:cxn modelId="{004182EF-FE6C-443C-ACA4-B7A9909BB9EB}" type="presOf" srcId="{D83D9E0B-8492-4EA2-A101-3CC6E9C4F9E6}" destId="{FEE84CFA-9F85-49CC-83B9-283BEB570F69}" srcOrd="0" destOrd="0" presId="urn:microsoft.com/office/officeart/2005/8/layout/gear1"/>
    <dgm:cxn modelId="{0F45182E-DA88-49BF-A54D-602E1CC32630}" type="presOf" srcId="{609FE377-3930-419D-B00C-6A27D4B7A2C6}" destId="{C80D99CD-0312-4605-A499-3947A0411050}" srcOrd="0" destOrd="0" presId="urn:microsoft.com/office/officeart/2005/8/layout/gear1"/>
    <dgm:cxn modelId="{0433B2A0-4DAE-4A24-8495-7B1F37240C40}" srcId="{04AF0227-0E79-4DF9-832C-471D82B1E9E2}" destId="{4D266A41-B3EC-436A-A9AF-99473A8A9682}" srcOrd="2" destOrd="0" parTransId="{36F620C1-EA5E-4F57-B4BF-E793F3A93F20}" sibTransId="{609FE377-3930-419D-B00C-6A27D4B7A2C6}"/>
    <dgm:cxn modelId="{D0D8DA06-D5C8-4C44-A012-17F77D52C26F}" type="presOf" srcId="{3EE241EC-497C-4D8A-B2DF-45B538C3DD07}" destId="{A1784A18-01B6-4AC9-8A76-5CA728CAF665}" srcOrd="0" destOrd="0" presId="urn:microsoft.com/office/officeart/2005/8/layout/gear1"/>
    <dgm:cxn modelId="{5C11FA00-8289-4667-B1F3-96B6FFFFED46}" type="presOf" srcId="{BB3023BC-8F1C-44D4-B982-922D77004C46}" destId="{1F03CEF5-1FB9-4ADD-AED7-5603F7323038}" srcOrd="0" destOrd="0" presId="urn:microsoft.com/office/officeart/2005/8/layout/gear1"/>
    <dgm:cxn modelId="{19420872-FDF1-4292-B779-D78A4ECE1CC1}" srcId="{04AF0227-0E79-4DF9-832C-471D82B1E9E2}" destId="{8417BD69-0894-4A38-B67E-7A2F90898F38}" srcOrd="4" destOrd="0" parTransId="{6622B69D-8EF2-4B1A-BC56-8CC8C693D857}" sibTransId="{21E52CE1-F093-4B6F-B34B-806E5443765C}"/>
    <dgm:cxn modelId="{1E79020B-FA3F-4D02-A3F7-4947E8DB555B}" srcId="{04AF0227-0E79-4DF9-832C-471D82B1E9E2}" destId="{4001C451-090F-425A-B5C2-E4049FC23F97}" srcOrd="3" destOrd="0" parTransId="{F0E57CEE-AC96-418F-A45D-810042ED9CC5}" sibTransId="{52E89FEB-81DD-4B4F-A53E-66E687D09467}"/>
    <dgm:cxn modelId="{DC2B1E93-26DB-4EDD-8389-907656B6BEA1}" type="presOf" srcId="{4D266A41-B3EC-436A-A9AF-99473A8A9682}" destId="{E2DBAC9D-DDA5-47EC-8950-823538B753FD}" srcOrd="0" destOrd="0" presId="urn:microsoft.com/office/officeart/2005/8/layout/gear1"/>
    <dgm:cxn modelId="{5902987D-82E3-4891-AC56-0465D0859C8F}" type="presOf" srcId="{151870CA-7DE4-48EB-84D8-08BC26ABB463}" destId="{AADA4C10-545F-4BC9-8316-F68681062EFA}" srcOrd="0" destOrd="0" presId="urn:microsoft.com/office/officeart/2005/8/layout/gear1"/>
    <dgm:cxn modelId="{478C4C7F-F598-4784-96FF-DD6B601877F0}" type="presOf" srcId="{4D266A41-B3EC-436A-A9AF-99473A8A9682}" destId="{6BECB569-975F-4D25-AF81-0B32D59AC92C}" srcOrd="2" destOrd="0" presId="urn:microsoft.com/office/officeart/2005/8/layout/gear1"/>
    <dgm:cxn modelId="{66C9E1F2-1759-41AC-807F-F2577D58B837}" type="presOf" srcId="{BB3023BC-8F1C-44D4-B982-922D77004C46}" destId="{0BCD1473-842E-400B-9485-AA97FEDA4188}" srcOrd="1" destOrd="0" presId="urn:microsoft.com/office/officeart/2005/8/layout/gear1"/>
    <dgm:cxn modelId="{62991818-A0D2-4DDD-B55B-D772F375D8AD}" srcId="{04AF0227-0E79-4DF9-832C-471D82B1E9E2}" destId="{5993B51A-5B41-41D3-8FB8-CBEBF5134C56}" srcOrd="6" destOrd="0" parTransId="{C2AEB936-1ADC-44F3-8AE9-2C4E256FA0C0}" sibTransId="{4E04958D-0BD7-44CB-8782-3A4744CDBEB2}"/>
    <dgm:cxn modelId="{2B3B601F-4BEE-4289-8855-907B8A951896}" type="presOf" srcId="{4D266A41-B3EC-436A-A9AF-99473A8A9682}" destId="{AE57690D-D200-4CE7-A50B-40266DAC5815}" srcOrd="3" destOrd="0" presId="urn:microsoft.com/office/officeart/2005/8/layout/gear1"/>
    <dgm:cxn modelId="{5F5EBD3B-ACEA-4968-B838-4E60F1886012}" srcId="{04AF0227-0E79-4DF9-832C-471D82B1E9E2}" destId="{729E4FB6-3673-4084-AF21-1A46D4E680E9}" srcOrd="5" destOrd="0" parTransId="{027CA026-7718-4144-A041-20636455AE41}" sibTransId="{B6413EFC-293A-4985-841D-A12F1F115C0F}"/>
    <dgm:cxn modelId="{63C6D2FA-32FD-4A78-8090-555FEFB6789A}" type="presOf" srcId="{3EE241EC-497C-4D8A-B2DF-45B538C3DD07}" destId="{4DB304B5-D24E-421C-9BEE-DBD09F1A9502}" srcOrd="1" destOrd="0" presId="urn:microsoft.com/office/officeart/2005/8/layout/gear1"/>
    <dgm:cxn modelId="{1A04A690-BC45-4308-A7AB-67E1008E0A8F}" srcId="{04AF0227-0E79-4DF9-832C-471D82B1E9E2}" destId="{3EE241EC-497C-4D8A-B2DF-45B538C3DD07}" srcOrd="1" destOrd="0" parTransId="{E32DC557-C063-459C-B4B2-1D5AE91422B3}" sibTransId="{151870CA-7DE4-48EB-84D8-08BC26ABB463}"/>
    <dgm:cxn modelId="{65D2A1D0-06F8-4CBC-9860-7D01D8B985C3}" type="presOf" srcId="{BB3023BC-8F1C-44D4-B982-922D77004C46}" destId="{FDD67E18-E3A8-4B09-9846-220832F054E1}" srcOrd="2" destOrd="0" presId="urn:microsoft.com/office/officeart/2005/8/layout/gear1"/>
    <dgm:cxn modelId="{5905E88D-A6F3-472E-BA99-8D4FB82A2E67}" type="presOf" srcId="{4D266A41-B3EC-436A-A9AF-99473A8A9682}" destId="{6AA1D8DC-384C-4B38-A706-474DDFC2EF15}" srcOrd="1" destOrd="0" presId="urn:microsoft.com/office/officeart/2005/8/layout/gear1"/>
    <dgm:cxn modelId="{841065EE-9F25-402E-8D0C-7260955F5B1D}" type="presOf" srcId="{3EE241EC-497C-4D8A-B2DF-45B538C3DD07}" destId="{C803A48B-1D87-436C-8F03-786DCA214878}" srcOrd="2" destOrd="0" presId="urn:microsoft.com/office/officeart/2005/8/layout/gear1"/>
    <dgm:cxn modelId="{A7DB080A-9C29-4D15-AC6B-B9B298818F56}" type="presParOf" srcId="{B2A7C40D-2CC9-4D4F-B610-0BB5383FCD6F}" destId="{1F03CEF5-1FB9-4ADD-AED7-5603F7323038}" srcOrd="0" destOrd="0" presId="urn:microsoft.com/office/officeart/2005/8/layout/gear1"/>
    <dgm:cxn modelId="{6036EF76-B090-48D1-8D9E-338CC9484D0F}" type="presParOf" srcId="{B2A7C40D-2CC9-4D4F-B610-0BB5383FCD6F}" destId="{0BCD1473-842E-400B-9485-AA97FEDA4188}" srcOrd="1" destOrd="0" presId="urn:microsoft.com/office/officeart/2005/8/layout/gear1"/>
    <dgm:cxn modelId="{972737A5-5129-4E58-8B8A-1445ECA3595C}" type="presParOf" srcId="{B2A7C40D-2CC9-4D4F-B610-0BB5383FCD6F}" destId="{FDD67E18-E3A8-4B09-9846-220832F054E1}" srcOrd="2" destOrd="0" presId="urn:microsoft.com/office/officeart/2005/8/layout/gear1"/>
    <dgm:cxn modelId="{097BB22D-F40C-425D-B545-A4ED399CC3C9}" type="presParOf" srcId="{B2A7C40D-2CC9-4D4F-B610-0BB5383FCD6F}" destId="{A1784A18-01B6-4AC9-8A76-5CA728CAF665}" srcOrd="3" destOrd="0" presId="urn:microsoft.com/office/officeart/2005/8/layout/gear1"/>
    <dgm:cxn modelId="{27B2F7B8-6D88-43BC-8783-9205C86084C2}" type="presParOf" srcId="{B2A7C40D-2CC9-4D4F-B610-0BB5383FCD6F}" destId="{4DB304B5-D24E-421C-9BEE-DBD09F1A9502}" srcOrd="4" destOrd="0" presId="urn:microsoft.com/office/officeart/2005/8/layout/gear1"/>
    <dgm:cxn modelId="{D13CDAA4-739B-4025-AB88-D30CF306959E}" type="presParOf" srcId="{B2A7C40D-2CC9-4D4F-B610-0BB5383FCD6F}" destId="{C803A48B-1D87-436C-8F03-786DCA214878}" srcOrd="5" destOrd="0" presId="urn:microsoft.com/office/officeart/2005/8/layout/gear1"/>
    <dgm:cxn modelId="{0C6040CD-87B2-49CE-844E-451155012BA3}" type="presParOf" srcId="{B2A7C40D-2CC9-4D4F-B610-0BB5383FCD6F}" destId="{E2DBAC9D-DDA5-47EC-8950-823538B753FD}" srcOrd="6" destOrd="0" presId="urn:microsoft.com/office/officeart/2005/8/layout/gear1"/>
    <dgm:cxn modelId="{83898A18-0428-49D4-9BFF-DF5F68A67D83}" type="presParOf" srcId="{B2A7C40D-2CC9-4D4F-B610-0BB5383FCD6F}" destId="{6AA1D8DC-384C-4B38-A706-474DDFC2EF15}" srcOrd="7" destOrd="0" presId="urn:microsoft.com/office/officeart/2005/8/layout/gear1"/>
    <dgm:cxn modelId="{CAF78A02-E49C-47E5-BCFE-019B309DFF64}" type="presParOf" srcId="{B2A7C40D-2CC9-4D4F-B610-0BB5383FCD6F}" destId="{6BECB569-975F-4D25-AF81-0B32D59AC92C}" srcOrd="8" destOrd="0" presId="urn:microsoft.com/office/officeart/2005/8/layout/gear1"/>
    <dgm:cxn modelId="{4E872B24-9C6E-4D9E-9063-1889541D013F}" type="presParOf" srcId="{B2A7C40D-2CC9-4D4F-B610-0BB5383FCD6F}" destId="{AE57690D-D200-4CE7-A50B-40266DAC5815}" srcOrd="9" destOrd="0" presId="urn:microsoft.com/office/officeart/2005/8/layout/gear1"/>
    <dgm:cxn modelId="{43AC2DD1-98D7-492B-B926-9BB94A759500}" type="presParOf" srcId="{B2A7C40D-2CC9-4D4F-B610-0BB5383FCD6F}" destId="{FEE84CFA-9F85-49CC-83B9-283BEB570F69}" srcOrd="10" destOrd="0" presId="urn:microsoft.com/office/officeart/2005/8/layout/gear1"/>
    <dgm:cxn modelId="{5CDD86DF-8B8D-4609-8B0F-58F084F1313D}" type="presParOf" srcId="{B2A7C40D-2CC9-4D4F-B610-0BB5383FCD6F}" destId="{AADA4C10-545F-4BC9-8316-F68681062EFA}" srcOrd="11" destOrd="0" presId="urn:microsoft.com/office/officeart/2005/8/layout/gear1"/>
    <dgm:cxn modelId="{C567197F-0596-4504-98A2-332525D97934}" type="presParOf" srcId="{B2A7C40D-2CC9-4D4F-B610-0BB5383FCD6F}" destId="{C80D99CD-0312-4605-A499-3947A0411050}"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63802A-FADF-47E4-BE25-38CF8CF8270C}" type="doc">
      <dgm:prSet loTypeId="urn:microsoft.com/office/officeart/2005/8/layout/gear1" loCatId="relationship" qsTypeId="urn:microsoft.com/office/officeart/2005/8/quickstyle/simple1" qsCatId="simple" csTypeId="urn:microsoft.com/office/officeart/2005/8/colors/accent1_2" csCatId="accent1" phldr="1"/>
      <dgm:spPr/>
    </dgm:pt>
    <dgm:pt modelId="{23138AD2-DD37-45E7-8C27-079365CB3F38}">
      <dgm:prSet phldrT="[Text]"/>
      <dgm:spPr/>
      <dgm:t>
        <a:bodyPr/>
        <a:lstStyle/>
        <a:p>
          <a:r>
            <a:rPr lang="en-US" dirty="0" smtClean="0"/>
            <a:t>Low Socio-Economic Status of Abused Women</a:t>
          </a:r>
          <a:endParaRPr lang="en-US" dirty="0"/>
        </a:p>
      </dgm:t>
    </dgm:pt>
    <dgm:pt modelId="{DCC8D73B-00F8-456A-B266-DA4F3BE4BF4F}" type="parTrans" cxnId="{5CE51C6C-62FE-4542-BA93-634638643821}">
      <dgm:prSet/>
      <dgm:spPr/>
      <dgm:t>
        <a:bodyPr/>
        <a:lstStyle/>
        <a:p>
          <a:endParaRPr lang="en-US"/>
        </a:p>
      </dgm:t>
    </dgm:pt>
    <dgm:pt modelId="{EC308CE6-8803-45A4-B9FF-FD0400C3CD76}" type="sibTrans" cxnId="{5CE51C6C-62FE-4542-BA93-634638643821}">
      <dgm:prSet/>
      <dgm:spPr/>
      <dgm:t>
        <a:bodyPr/>
        <a:lstStyle/>
        <a:p>
          <a:endParaRPr lang="en-US"/>
        </a:p>
      </dgm:t>
    </dgm:pt>
    <dgm:pt modelId="{2ACF11B9-2F0E-4F14-B9A2-756780DA977B}">
      <dgm:prSet phldrT="[Text]"/>
      <dgm:spPr/>
      <dgm:t>
        <a:bodyPr/>
        <a:lstStyle/>
        <a:p>
          <a:r>
            <a:rPr lang="en-US" dirty="0" smtClean="0"/>
            <a:t>Housing and Cost of Living Challenges</a:t>
          </a:r>
          <a:endParaRPr lang="en-US" dirty="0"/>
        </a:p>
      </dgm:t>
    </dgm:pt>
    <dgm:pt modelId="{CD3315B4-DD9E-4D5E-8FB4-FBA6E6D85EBB}" type="parTrans" cxnId="{0099D265-FCD1-416F-A07B-AFA42D79475B}">
      <dgm:prSet/>
      <dgm:spPr/>
      <dgm:t>
        <a:bodyPr/>
        <a:lstStyle/>
        <a:p>
          <a:endParaRPr lang="en-US"/>
        </a:p>
      </dgm:t>
    </dgm:pt>
    <dgm:pt modelId="{FB8C363A-48DF-47B7-BD6D-F12D031BFE07}" type="sibTrans" cxnId="{0099D265-FCD1-416F-A07B-AFA42D79475B}">
      <dgm:prSet/>
      <dgm:spPr/>
      <dgm:t>
        <a:bodyPr/>
        <a:lstStyle/>
        <a:p>
          <a:endParaRPr lang="en-US"/>
        </a:p>
      </dgm:t>
    </dgm:pt>
    <dgm:pt modelId="{FFFE2779-BE3C-4A9F-AAA4-F0809EAA336B}">
      <dgm:prSet phldrT="[Text]"/>
      <dgm:spPr/>
      <dgm:t>
        <a:bodyPr/>
        <a:lstStyle/>
        <a:p>
          <a:r>
            <a:rPr lang="en-US" dirty="0" smtClean="0"/>
            <a:t>Lack of Transportation</a:t>
          </a:r>
          <a:endParaRPr lang="en-US" dirty="0"/>
        </a:p>
      </dgm:t>
    </dgm:pt>
    <dgm:pt modelId="{6708D03F-31B2-4323-983C-5248A4ED30DD}" type="parTrans" cxnId="{60AE1F57-9002-40E6-ABAF-AEAB0072573A}">
      <dgm:prSet/>
      <dgm:spPr/>
      <dgm:t>
        <a:bodyPr/>
        <a:lstStyle/>
        <a:p>
          <a:endParaRPr lang="en-US"/>
        </a:p>
      </dgm:t>
    </dgm:pt>
    <dgm:pt modelId="{79498177-C721-41FF-8837-7831942FD2AF}" type="sibTrans" cxnId="{60AE1F57-9002-40E6-ABAF-AEAB0072573A}">
      <dgm:prSet/>
      <dgm:spPr/>
      <dgm:t>
        <a:bodyPr/>
        <a:lstStyle/>
        <a:p>
          <a:endParaRPr lang="en-US"/>
        </a:p>
      </dgm:t>
    </dgm:pt>
    <dgm:pt modelId="{D466A508-8A33-4951-85C5-CF194B0509BF}" type="pres">
      <dgm:prSet presAssocID="{7263802A-FADF-47E4-BE25-38CF8CF8270C}" presName="composite" presStyleCnt="0">
        <dgm:presLayoutVars>
          <dgm:chMax val="3"/>
          <dgm:animLvl val="lvl"/>
          <dgm:resizeHandles val="exact"/>
        </dgm:presLayoutVars>
      </dgm:prSet>
      <dgm:spPr/>
    </dgm:pt>
    <dgm:pt modelId="{EA056E71-B04B-4FAB-9C89-A7BC7E7D6EAC}" type="pres">
      <dgm:prSet presAssocID="{23138AD2-DD37-45E7-8C27-079365CB3F38}" presName="gear1" presStyleLbl="node1" presStyleIdx="0" presStyleCnt="3">
        <dgm:presLayoutVars>
          <dgm:chMax val="1"/>
          <dgm:bulletEnabled val="1"/>
        </dgm:presLayoutVars>
      </dgm:prSet>
      <dgm:spPr/>
      <dgm:t>
        <a:bodyPr/>
        <a:lstStyle/>
        <a:p>
          <a:endParaRPr lang="en-US"/>
        </a:p>
      </dgm:t>
    </dgm:pt>
    <dgm:pt modelId="{DB6A5FB3-BABE-45F4-B7D3-3557E9D25F37}" type="pres">
      <dgm:prSet presAssocID="{23138AD2-DD37-45E7-8C27-079365CB3F38}" presName="gear1srcNode" presStyleLbl="node1" presStyleIdx="0" presStyleCnt="3"/>
      <dgm:spPr/>
      <dgm:t>
        <a:bodyPr/>
        <a:lstStyle/>
        <a:p>
          <a:endParaRPr lang="en-US"/>
        </a:p>
      </dgm:t>
    </dgm:pt>
    <dgm:pt modelId="{59999AC8-6675-44CF-AEF6-C4A2A7A28C7E}" type="pres">
      <dgm:prSet presAssocID="{23138AD2-DD37-45E7-8C27-079365CB3F38}" presName="gear1dstNode" presStyleLbl="node1" presStyleIdx="0" presStyleCnt="3"/>
      <dgm:spPr/>
      <dgm:t>
        <a:bodyPr/>
        <a:lstStyle/>
        <a:p>
          <a:endParaRPr lang="en-US"/>
        </a:p>
      </dgm:t>
    </dgm:pt>
    <dgm:pt modelId="{7F6D2E02-4C2B-455E-B4FF-B5BFD34E2F20}" type="pres">
      <dgm:prSet presAssocID="{2ACF11B9-2F0E-4F14-B9A2-756780DA977B}" presName="gear2" presStyleLbl="node1" presStyleIdx="1" presStyleCnt="3">
        <dgm:presLayoutVars>
          <dgm:chMax val="1"/>
          <dgm:bulletEnabled val="1"/>
        </dgm:presLayoutVars>
      </dgm:prSet>
      <dgm:spPr/>
      <dgm:t>
        <a:bodyPr/>
        <a:lstStyle/>
        <a:p>
          <a:endParaRPr lang="en-US"/>
        </a:p>
      </dgm:t>
    </dgm:pt>
    <dgm:pt modelId="{FB2BF14F-8D15-4F65-A7BF-BEF1B8029251}" type="pres">
      <dgm:prSet presAssocID="{2ACF11B9-2F0E-4F14-B9A2-756780DA977B}" presName="gear2srcNode" presStyleLbl="node1" presStyleIdx="1" presStyleCnt="3"/>
      <dgm:spPr/>
      <dgm:t>
        <a:bodyPr/>
        <a:lstStyle/>
        <a:p>
          <a:endParaRPr lang="en-US"/>
        </a:p>
      </dgm:t>
    </dgm:pt>
    <dgm:pt modelId="{9A4A0CBD-FF2B-49B6-8718-A1F23A51E660}" type="pres">
      <dgm:prSet presAssocID="{2ACF11B9-2F0E-4F14-B9A2-756780DA977B}" presName="gear2dstNode" presStyleLbl="node1" presStyleIdx="1" presStyleCnt="3"/>
      <dgm:spPr/>
      <dgm:t>
        <a:bodyPr/>
        <a:lstStyle/>
        <a:p>
          <a:endParaRPr lang="en-US"/>
        </a:p>
      </dgm:t>
    </dgm:pt>
    <dgm:pt modelId="{139DAA31-C50F-4559-A51B-6DF4B9004CC7}" type="pres">
      <dgm:prSet presAssocID="{FFFE2779-BE3C-4A9F-AAA4-F0809EAA336B}" presName="gear3" presStyleLbl="node1" presStyleIdx="2" presStyleCnt="3"/>
      <dgm:spPr/>
      <dgm:t>
        <a:bodyPr/>
        <a:lstStyle/>
        <a:p>
          <a:endParaRPr lang="en-US"/>
        </a:p>
      </dgm:t>
    </dgm:pt>
    <dgm:pt modelId="{5711B260-C343-48BC-BBE6-95A70AE4B44C}" type="pres">
      <dgm:prSet presAssocID="{FFFE2779-BE3C-4A9F-AAA4-F0809EAA336B}" presName="gear3tx" presStyleLbl="node1" presStyleIdx="2" presStyleCnt="3">
        <dgm:presLayoutVars>
          <dgm:chMax val="1"/>
          <dgm:bulletEnabled val="1"/>
        </dgm:presLayoutVars>
      </dgm:prSet>
      <dgm:spPr/>
      <dgm:t>
        <a:bodyPr/>
        <a:lstStyle/>
        <a:p>
          <a:endParaRPr lang="en-US"/>
        </a:p>
      </dgm:t>
    </dgm:pt>
    <dgm:pt modelId="{21030CB4-3B7F-4AB0-B513-5DD190A678E6}" type="pres">
      <dgm:prSet presAssocID="{FFFE2779-BE3C-4A9F-AAA4-F0809EAA336B}" presName="gear3srcNode" presStyleLbl="node1" presStyleIdx="2" presStyleCnt="3"/>
      <dgm:spPr/>
      <dgm:t>
        <a:bodyPr/>
        <a:lstStyle/>
        <a:p>
          <a:endParaRPr lang="en-US"/>
        </a:p>
      </dgm:t>
    </dgm:pt>
    <dgm:pt modelId="{88D8AE4D-84D1-4C84-A3D4-D3987212F521}" type="pres">
      <dgm:prSet presAssocID="{FFFE2779-BE3C-4A9F-AAA4-F0809EAA336B}" presName="gear3dstNode" presStyleLbl="node1" presStyleIdx="2" presStyleCnt="3"/>
      <dgm:spPr/>
      <dgm:t>
        <a:bodyPr/>
        <a:lstStyle/>
        <a:p>
          <a:endParaRPr lang="en-US"/>
        </a:p>
      </dgm:t>
    </dgm:pt>
    <dgm:pt modelId="{612F35F8-81ED-4F2F-A7AA-53CC70AF970F}" type="pres">
      <dgm:prSet presAssocID="{EC308CE6-8803-45A4-B9FF-FD0400C3CD76}" presName="connector1" presStyleLbl="sibTrans2D1" presStyleIdx="0" presStyleCnt="3"/>
      <dgm:spPr/>
      <dgm:t>
        <a:bodyPr/>
        <a:lstStyle/>
        <a:p>
          <a:endParaRPr lang="en-US"/>
        </a:p>
      </dgm:t>
    </dgm:pt>
    <dgm:pt modelId="{0CC045E1-D53B-4C1E-9004-704B205DE99B}" type="pres">
      <dgm:prSet presAssocID="{FB8C363A-48DF-47B7-BD6D-F12D031BFE07}" presName="connector2" presStyleLbl="sibTrans2D1" presStyleIdx="1" presStyleCnt="3"/>
      <dgm:spPr/>
      <dgm:t>
        <a:bodyPr/>
        <a:lstStyle/>
        <a:p>
          <a:endParaRPr lang="en-US"/>
        </a:p>
      </dgm:t>
    </dgm:pt>
    <dgm:pt modelId="{892B40C3-0FD7-4512-BDD5-645A08546784}" type="pres">
      <dgm:prSet presAssocID="{79498177-C721-41FF-8837-7831942FD2AF}" presName="connector3" presStyleLbl="sibTrans2D1" presStyleIdx="2" presStyleCnt="3"/>
      <dgm:spPr/>
      <dgm:t>
        <a:bodyPr/>
        <a:lstStyle/>
        <a:p>
          <a:endParaRPr lang="en-US"/>
        </a:p>
      </dgm:t>
    </dgm:pt>
  </dgm:ptLst>
  <dgm:cxnLst>
    <dgm:cxn modelId="{58945DCF-7AB2-4594-B1C6-D574A1FA86A7}" type="presOf" srcId="{2ACF11B9-2F0E-4F14-B9A2-756780DA977B}" destId="{9A4A0CBD-FF2B-49B6-8718-A1F23A51E660}" srcOrd="2" destOrd="0" presId="urn:microsoft.com/office/officeart/2005/8/layout/gear1"/>
    <dgm:cxn modelId="{8960118A-7FB2-416C-AFDB-3823B22DDE7B}" type="presOf" srcId="{23138AD2-DD37-45E7-8C27-079365CB3F38}" destId="{EA056E71-B04B-4FAB-9C89-A7BC7E7D6EAC}" srcOrd="0" destOrd="0" presId="urn:microsoft.com/office/officeart/2005/8/layout/gear1"/>
    <dgm:cxn modelId="{B2DC7F0A-BE90-420A-9E10-034819A58966}" type="presOf" srcId="{23138AD2-DD37-45E7-8C27-079365CB3F38}" destId="{59999AC8-6675-44CF-AEF6-C4A2A7A28C7E}" srcOrd="2" destOrd="0" presId="urn:microsoft.com/office/officeart/2005/8/layout/gear1"/>
    <dgm:cxn modelId="{F5E181B9-566F-4496-BC90-40FFCE7EE75A}" type="presOf" srcId="{7263802A-FADF-47E4-BE25-38CF8CF8270C}" destId="{D466A508-8A33-4951-85C5-CF194B0509BF}" srcOrd="0" destOrd="0" presId="urn:microsoft.com/office/officeart/2005/8/layout/gear1"/>
    <dgm:cxn modelId="{30E0FF83-0168-4EA4-9B53-9E7E31613D20}" type="presOf" srcId="{EC308CE6-8803-45A4-B9FF-FD0400C3CD76}" destId="{612F35F8-81ED-4F2F-A7AA-53CC70AF970F}" srcOrd="0" destOrd="0" presId="urn:microsoft.com/office/officeart/2005/8/layout/gear1"/>
    <dgm:cxn modelId="{B75F77DB-F2B0-41CB-9B2F-C2AA00393DAA}" type="presOf" srcId="{79498177-C721-41FF-8837-7831942FD2AF}" destId="{892B40C3-0FD7-4512-BDD5-645A08546784}" srcOrd="0" destOrd="0" presId="urn:microsoft.com/office/officeart/2005/8/layout/gear1"/>
    <dgm:cxn modelId="{60AE1F57-9002-40E6-ABAF-AEAB0072573A}" srcId="{7263802A-FADF-47E4-BE25-38CF8CF8270C}" destId="{FFFE2779-BE3C-4A9F-AAA4-F0809EAA336B}" srcOrd="2" destOrd="0" parTransId="{6708D03F-31B2-4323-983C-5248A4ED30DD}" sibTransId="{79498177-C721-41FF-8837-7831942FD2AF}"/>
    <dgm:cxn modelId="{F820E2BF-67C9-4652-9411-22B507E5088C}" type="presOf" srcId="{2ACF11B9-2F0E-4F14-B9A2-756780DA977B}" destId="{FB2BF14F-8D15-4F65-A7BF-BEF1B8029251}" srcOrd="1" destOrd="0" presId="urn:microsoft.com/office/officeart/2005/8/layout/gear1"/>
    <dgm:cxn modelId="{06AD04B3-125F-48D5-9D7B-24CDA57E348D}" type="presOf" srcId="{23138AD2-DD37-45E7-8C27-079365CB3F38}" destId="{DB6A5FB3-BABE-45F4-B7D3-3557E9D25F37}" srcOrd="1" destOrd="0" presId="urn:microsoft.com/office/officeart/2005/8/layout/gear1"/>
    <dgm:cxn modelId="{9A786108-A31B-4D54-855E-4A8BB2EEA8A5}" type="presOf" srcId="{FFFE2779-BE3C-4A9F-AAA4-F0809EAA336B}" destId="{88D8AE4D-84D1-4C84-A3D4-D3987212F521}" srcOrd="3" destOrd="0" presId="urn:microsoft.com/office/officeart/2005/8/layout/gear1"/>
    <dgm:cxn modelId="{B3D51866-FCE9-434F-9F2E-F7BE7F673754}" type="presOf" srcId="{FFFE2779-BE3C-4A9F-AAA4-F0809EAA336B}" destId="{139DAA31-C50F-4559-A51B-6DF4B9004CC7}" srcOrd="0" destOrd="0" presId="urn:microsoft.com/office/officeart/2005/8/layout/gear1"/>
    <dgm:cxn modelId="{4E40D50A-4623-4101-B5F1-3D65B7E744CB}" type="presOf" srcId="{FB8C363A-48DF-47B7-BD6D-F12D031BFE07}" destId="{0CC045E1-D53B-4C1E-9004-704B205DE99B}" srcOrd="0" destOrd="0" presId="urn:microsoft.com/office/officeart/2005/8/layout/gear1"/>
    <dgm:cxn modelId="{B953CD05-7FAA-4684-801D-AC8F453D9CA5}" type="presOf" srcId="{FFFE2779-BE3C-4A9F-AAA4-F0809EAA336B}" destId="{5711B260-C343-48BC-BBE6-95A70AE4B44C}" srcOrd="1" destOrd="0" presId="urn:microsoft.com/office/officeart/2005/8/layout/gear1"/>
    <dgm:cxn modelId="{0099D265-FCD1-416F-A07B-AFA42D79475B}" srcId="{7263802A-FADF-47E4-BE25-38CF8CF8270C}" destId="{2ACF11B9-2F0E-4F14-B9A2-756780DA977B}" srcOrd="1" destOrd="0" parTransId="{CD3315B4-DD9E-4D5E-8FB4-FBA6E6D85EBB}" sibTransId="{FB8C363A-48DF-47B7-BD6D-F12D031BFE07}"/>
    <dgm:cxn modelId="{63F8F20F-B662-4DC8-8771-A79CA0A97C45}" type="presOf" srcId="{2ACF11B9-2F0E-4F14-B9A2-756780DA977B}" destId="{7F6D2E02-4C2B-455E-B4FF-B5BFD34E2F20}" srcOrd="0" destOrd="0" presId="urn:microsoft.com/office/officeart/2005/8/layout/gear1"/>
    <dgm:cxn modelId="{5CE51C6C-62FE-4542-BA93-634638643821}" srcId="{7263802A-FADF-47E4-BE25-38CF8CF8270C}" destId="{23138AD2-DD37-45E7-8C27-079365CB3F38}" srcOrd="0" destOrd="0" parTransId="{DCC8D73B-00F8-456A-B266-DA4F3BE4BF4F}" sibTransId="{EC308CE6-8803-45A4-B9FF-FD0400C3CD76}"/>
    <dgm:cxn modelId="{42635791-5566-45AC-ADB5-5842124385A9}" type="presOf" srcId="{FFFE2779-BE3C-4A9F-AAA4-F0809EAA336B}" destId="{21030CB4-3B7F-4AB0-B513-5DD190A678E6}" srcOrd="2" destOrd="0" presId="urn:microsoft.com/office/officeart/2005/8/layout/gear1"/>
    <dgm:cxn modelId="{FCBFEF12-0787-46F1-AB0F-3EAD7FAE7CE6}" type="presParOf" srcId="{D466A508-8A33-4951-85C5-CF194B0509BF}" destId="{EA056E71-B04B-4FAB-9C89-A7BC7E7D6EAC}" srcOrd="0" destOrd="0" presId="urn:microsoft.com/office/officeart/2005/8/layout/gear1"/>
    <dgm:cxn modelId="{91A94C94-4B78-4209-8701-BF7FD434DC5F}" type="presParOf" srcId="{D466A508-8A33-4951-85C5-CF194B0509BF}" destId="{DB6A5FB3-BABE-45F4-B7D3-3557E9D25F37}" srcOrd="1" destOrd="0" presId="urn:microsoft.com/office/officeart/2005/8/layout/gear1"/>
    <dgm:cxn modelId="{99A5D18B-9E48-48BC-AA1B-5FA03526195E}" type="presParOf" srcId="{D466A508-8A33-4951-85C5-CF194B0509BF}" destId="{59999AC8-6675-44CF-AEF6-C4A2A7A28C7E}" srcOrd="2" destOrd="0" presId="urn:microsoft.com/office/officeart/2005/8/layout/gear1"/>
    <dgm:cxn modelId="{0FB2E155-BFDA-425B-B1CC-F48A7E099CD9}" type="presParOf" srcId="{D466A508-8A33-4951-85C5-CF194B0509BF}" destId="{7F6D2E02-4C2B-455E-B4FF-B5BFD34E2F20}" srcOrd="3" destOrd="0" presId="urn:microsoft.com/office/officeart/2005/8/layout/gear1"/>
    <dgm:cxn modelId="{AA446FFF-CF7D-49DA-BCCA-F0786BDBC640}" type="presParOf" srcId="{D466A508-8A33-4951-85C5-CF194B0509BF}" destId="{FB2BF14F-8D15-4F65-A7BF-BEF1B8029251}" srcOrd="4" destOrd="0" presId="urn:microsoft.com/office/officeart/2005/8/layout/gear1"/>
    <dgm:cxn modelId="{BDFC817E-C9D8-4951-B593-410D2C7D5625}" type="presParOf" srcId="{D466A508-8A33-4951-85C5-CF194B0509BF}" destId="{9A4A0CBD-FF2B-49B6-8718-A1F23A51E660}" srcOrd="5" destOrd="0" presId="urn:microsoft.com/office/officeart/2005/8/layout/gear1"/>
    <dgm:cxn modelId="{7007A1B0-1906-4CD5-AA72-AA16DD3C8CCB}" type="presParOf" srcId="{D466A508-8A33-4951-85C5-CF194B0509BF}" destId="{139DAA31-C50F-4559-A51B-6DF4B9004CC7}" srcOrd="6" destOrd="0" presId="urn:microsoft.com/office/officeart/2005/8/layout/gear1"/>
    <dgm:cxn modelId="{33FB6F69-279D-42B6-B2C2-077AE7091A5E}" type="presParOf" srcId="{D466A508-8A33-4951-85C5-CF194B0509BF}" destId="{5711B260-C343-48BC-BBE6-95A70AE4B44C}" srcOrd="7" destOrd="0" presId="urn:microsoft.com/office/officeart/2005/8/layout/gear1"/>
    <dgm:cxn modelId="{EEB2E219-8F92-4B9E-9927-6302B6F347B4}" type="presParOf" srcId="{D466A508-8A33-4951-85C5-CF194B0509BF}" destId="{21030CB4-3B7F-4AB0-B513-5DD190A678E6}" srcOrd="8" destOrd="0" presId="urn:microsoft.com/office/officeart/2005/8/layout/gear1"/>
    <dgm:cxn modelId="{693A1D13-D87B-4724-8333-B9209FF3A633}" type="presParOf" srcId="{D466A508-8A33-4951-85C5-CF194B0509BF}" destId="{88D8AE4D-84D1-4C84-A3D4-D3987212F521}" srcOrd="9" destOrd="0" presId="urn:microsoft.com/office/officeart/2005/8/layout/gear1"/>
    <dgm:cxn modelId="{89B7F472-E41C-4D6F-B105-159ACE4C9A7A}" type="presParOf" srcId="{D466A508-8A33-4951-85C5-CF194B0509BF}" destId="{612F35F8-81ED-4F2F-A7AA-53CC70AF970F}" srcOrd="10" destOrd="0" presId="urn:microsoft.com/office/officeart/2005/8/layout/gear1"/>
    <dgm:cxn modelId="{68269EC1-4063-4E0D-ABD8-9257DBE1A962}" type="presParOf" srcId="{D466A508-8A33-4951-85C5-CF194B0509BF}" destId="{0CC045E1-D53B-4C1E-9004-704B205DE99B}" srcOrd="11" destOrd="0" presId="urn:microsoft.com/office/officeart/2005/8/layout/gear1"/>
    <dgm:cxn modelId="{953BE0AC-B727-4DEE-BC20-E57FC6C53501}" type="presParOf" srcId="{D466A508-8A33-4951-85C5-CF194B0509BF}" destId="{892B40C3-0FD7-4512-BDD5-645A08546784}" srcOrd="12" destOrd="0" presId="urn:microsoft.com/office/officeart/2005/8/layout/gear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374CB2-5A4B-42CE-83F5-F34CC7D2C207}" type="doc">
      <dgm:prSet loTypeId="urn:microsoft.com/office/officeart/2005/8/layout/gear1" loCatId="relationship" qsTypeId="urn:microsoft.com/office/officeart/2005/8/quickstyle/simple1" qsCatId="simple" csTypeId="urn:microsoft.com/office/officeart/2005/8/colors/accent1_2" csCatId="accent1" phldr="1"/>
      <dgm:spPr/>
    </dgm:pt>
    <dgm:pt modelId="{974A4635-3C87-45DC-874E-2C4B0F9B9ED3}">
      <dgm:prSet phldrT="[Text]" custT="1"/>
      <dgm:spPr/>
      <dgm:t>
        <a:bodyPr/>
        <a:lstStyle/>
        <a:p>
          <a:r>
            <a:rPr lang="en-US" sz="1200" dirty="0" smtClean="0"/>
            <a:t>Diverse Sub-populations </a:t>
          </a:r>
          <a:endParaRPr lang="en-US" sz="1200" dirty="0"/>
        </a:p>
      </dgm:t>
    </dgm:pt>
    <dgm:pt modelId="{A5872E2D-3FAB-457B-9883-5CA510CFFCD1}" type="parTrans" cxnId="{AF3DD418-BA28-4196-BA41-91948743BCB7}">
      <dgm:prSet/>
      <dgm:spPr/>
      <dgm:t>
        <a:bodyPr/>
        <a:lstStyle/>
        <a:p>
          <a:endParaRPr lang="en-US"/>
        </a:p>
      </dgm:t>
    </dgm:pt>
    <dgm:pt modelId="{3D05B3C5-291D-4F17-B6EE-9E1CC16366A7}" type="sibTrans" cxnId="{AF3DD418-BA28-4196-BA41-91948743BCB7}">
      <dgm:prSet/>
      <dgm:spPr/>
      <dgm:t>
        <a:bodyPr/>
        <a:lstStyle/>
        <a:p>
          <a:endParaRPr lang="en-US"/>
        </a:p>
      </dgm:t>
    </dgm:pt>
    <dgm:pt modelId="{73761A99-A7FB-4DFA-A096-C834CEF73E44}">
      <dgm:prSet phldrT="[Text]"/>
      <dgm:spPr/>
      <dgm:t>
        <a:bodyPr/>
        <a:lstStyle/>
        <a:p>
          <a:r>
            <a:rPr lang="en-US" dirty="0" smtClean="0"/>
            <a:t>Northern and Rural Sense of Community: attitudes</a:t>
          </a:r>
          <a:endParaRPr lang="en-US" dirty="0"/>
        </a:p>
      </dgm:t>
    </dgm:pt>
    <dgm:pt modelId="{59CD1AA3-48F3-40FA-B31E-1FAC82E6D53B}" type="parTrans" cxnId="{711F8C9D-0EEA-42AE-B68D-48B312098E31}">
      <dgm:prSet/>
      <dgm:spPr/>
      <dgm:t>
        <a:bodyPr/>
        <a:lstStyle/>
        <a:p>
          <a:endParaRPr lang="en-US"/>
        </a:p>
      </dgm:t>
    </dgm:pt>
    <dgm:pt modelId="{76D4D9EF-3DE4-48A4-AA5D-F90A839F8D03}" type="sibTrans" cxnId="{711F8C9D-0EEA-42AE-B68D-48B312098E31}">
      <dgm:prSet/>
      <dgm:spPr/>
      <dgm:t>
        <a:bodyPr/>
        <a:lstStyle/>
        <a:p>
          <a:endParaRPr lang="en-US"/>
        </a:p>
      </dgm:t>
    </dgm:pt>
    <dgm:pt modelId="{2C5F91A1-EE68-4753-8224-3B0B54292648}">
      <dgm:prSet phldrT="[Text]"/>
      <dgm:spPr/>
      <dgm:t>
        <a:bodyPr/>
        <a:lstStyle/>
        <a:p>
          <a:r>
            <a:rPr lang="en-US" dirty="0" smtClean="0"/>
            <a:t>Issues of Confidentiality</a:t>
          </a:r>
          <a:endParaRPr lang="en-US" dirty="0"/>
        </a:p>
      </dgm:t>
    </dgm:pt>
    <dgm:pt modelId="{DDCC7B73-F94A-4C64-8843-AA5AFE28102F}" type="parTrans" cxnId="{B51BD67D-1548-49D6-88FD-A07A52C1EA4D}">
      <dgm:prSet/>
      <dgm:spPr/>
      <dgm:t>
        <a:bodyPr/>
        <a:lstStyle/>
        <a:p>
          <a:endParaRPr lang="en-US"/>
        </a:p>
      </dgm:t>
    </dgm:pt>
    <dgm:pt modelId="{CEDCEC29-435D-4DDA-B3F2-550633F48226}" type="sibTrans" cxnId="{B51BD67D-1548-49D6-88FD-A07A52C1EA4D}">
      <dgm:prSet/>
      <dgm:spPr/>
      <dgm:t>
        <a:bodyPr/>
        <a:lstStyle/>
        <a:p>
          <a:endParaRPr lang="en-US"/>
        </a:p>
      </dgm:t>
    </dgm:pt>
    <dgm:pt modelId="{8A47E04D-E832-46B7-B2A0-F316DE02741E}" type="pres">
      <dgm:prSet presAssocID="{B5374CB2-5A4B-42CE-83F5-F34CC7D2C207}" presName="composite" presStyleCnt="0">
        <dgm:presLayoutVars>
          <dgm:chMax val="3"/>
          <dgm:animLvl val="lvl"/>
          <dgm:resizeHandles val="exact"/>
        </dgm:presLayoutVars>
      </dgm:prSet>
      <dgm:spPr/>
    </dgm:pt>
    <dgm:pt modelId="{3418B2AF-7245-4F56-A812-D04E06474A0D}" type="pres">
      <dgm:prSet presAssocID="{974A4635-3C87-45DC-874E-2C4B0F9B9ED3}" presName="gear1" presStyleLbl="node1" presStyleIdx="0" presStyleCnt="3">
        <dgm:presLayoutVars>
          <dgm:chMax val="1"/>
          <dgm:bulletEnabled val="1"/>
        </dgm:presLayoutVars>
      </dgm:prSet>
      <dgm:spPr/>
      <dgm:t>
        <a:bodyPr/>
        <a:lstStyle/>
        <a:p>
          <a:endParaRPr lang="en-US"/>
        </a:p>
      </dgm:t>
    </dgm:pt>
    <dgm:pt modelId="{DC899587-AA83-41B9-BB61-AA799BFD0252}" type="pres">
      <dgm:prSet presAssocID="{974A4635-3C87-45DC-874E-2C4B0F9B9ED3}" presName="gear1srcNode" presStyleLbl="node1" presStyleIdx="0" presStyleCnt="3"/>
      <dgm:spPr/>
      <dgm:t>
        <a:bodyPr/>
        <a:lstStyle/>
        <a:p>
          <a:endParaRPr lang="en-US"/>
        </a:p>
      </dgm:t>
    </dgm:pt>
    <dgm:pt modelId="{F4FAE6E0-E878-4497-8913-261B249189ED}" type="pres">
      <dgm:prSet presAssocID="{974A4635-3C87-45DC-874E-2C4B0F9B9ED3}" presName="gear1dstNode" presStyleLbl="node1" presStyleIdx="0" presStyleCnt="3"/>
      <dgm:spPr/>
      <dgm:t>
        <a:bodyPr/>
        <a:lstStyle/>
        <a:p>
          <a:endParaRPr lang="en-US"/>
        </a:p>
      </dgm:t>
    </dgm:pt>
    <dgm:pt modelId="{A041FD7D-1C17-45CF-8605-1B9CB53F5A46}" type="pres">
      <dgm:prSet presAssocID="{73761A99-A7FB-4DFA-A096-C834CEF73E44}" presName="gear2" presStyleLbl="node1" presStyleIdx="1" presStyleCnt="3">
        <dgm:presLayoutVars>
          <dgm:chMax val="1"/>
          <dgm:bulletEnabled val="1"/>
        </dgm:presLayoutVars>
      </dgm:prSet>
      <dgm:spPr/>
      <dgm:t>
        <a:bodyPr/>
        <a:lstStyle/>
        <a:p>
          <a:endParaRPr lang="en-US"/>
        </a:p>
      </dgm:t>
    </dgm:pt>
    <dgm:pt modelId="{475DFB3C-CF8D-45F7-905F-E01144C0B17E}" type="pres">
      <dgm:prSet presAssocID="{73761A99-A7FB-4DFA-A096-C834CEF73E44}" presName="gear2srcNode" presStyleLbl="node1" presStyleIdx="1" presStyleCnt="3"/>
      <dgm:spPr/>
      <dgm:t>
        <a:bodyPr/>
        <a:lstStyle/>
        <a:p>
          <a:endParaRPr lang="en-US"/>
        </a:p>
      </dgm:t>
    </dgm:pt>
    <dgm:pt modelId="{186C38C6-3810-44E2-8754-CFD8E65BD6FF}" type="pres">
      <dgm:prSet presAssocID="{73761A99-A7FB-4DFA-A096-C834CEF73E44}" presName="gear2dstNode" presStyleLbl="node1" presStyleIdx="1" presStyleCnt="3"/>
      <dgm:spPr/>
      <dgm:t>
        <a:bodyPr/>
        <a:lstStyle/>
        <a:p>
          <a:endParaRPr lang="en-US"/>
        </a:p>
      </dgm:t>
    </dgm:pt>
    <dgm:pt modelId="{FEC3B6CD-5ABD-4B61-85A7-94DF0EA7D29D}" type="pres">
      <dgm:prSet presAssocID="{2C5F91A1-EE68-4753-8224-3B0B54292648}" presName="gear3" presStyleLbl="node1" presStyleIdx="2" presStyleCnt="3"/>
      <dgm:spPr/>
      <dgm:t>
        <a:bodyPr/>
        <a:lstStyle/>
        <a:p>
          <a:endParaRPr lang="en-US"/>
        </a:p>
      </dgm:t>
    </dgm:pt>
    <dgm:pt modelId="{4043CD95-1E87-4FFC-B88B-E91DB97DECAF}" type="pres">
      <dgm:prSet presAssocID="{2C5F91A1-EE68-4753-8224-3B0B54292648}" presName="gear3tx" presStyleLbl="node1" presStyleIdx="2" presStyleCnt="3">
        <dgm:presLayoutVars>
          <dgm:chMax val="1"/>
          <dgm:bulletEnabled val="1"/>
        </dgm:presLayoutVars>
      </dgm:prSet>
      <dgm:spPr/>
      <dgm:t>
        <a:bodyPr/>
        <a:lstStyle/>
        <a:p>
          <a:endParaRPr lang="en-US"/>
        </a:p>
      </dgm:t>
    </dgm:pt>
    <dgm:pt modelId="{0C521BCD-D154-4749-A092-77A6C3906007}" type="pres">
      <dgm:prSet presAssocID="{2C5F91A1-EE68-4753-8224-3B0B54292648}" presName="gear3srcNode" presStyleLbl="node1" presStyleIdx="2" presStyleCnt="3"/>
      <dgm:spPr/>
      <dgm:t>
        <a:bodyPr/>
        <a:lstStyle/>
        <a:p>
          <a:endParaRPr lang="en-US"/>
        </a:p>
      </dgm:t>
    </dgm:pt>
    <dgm:pt modelId="{896590CB-5589-479A-BFD4-BAED6DF660A6}" type="pres">
      <dgm:prSet presAssocID="{2C5F91A1-EE68-4753-8224-3B0B54292648}" presName="gear3dstNode" presStyleLbl="node1" presStyleIdx="2" presStyleCnt="3"/>
      <dgm:spPr/>
      <dgm:t>
        <a:bodyPr/>
        <a:lstStyle/>
        <a:p>
          <a:endParaRPr lang="en-US"/>
        </a:p>
      </dgm:t>
    </dgm:pt>
    <dgm:pt modelId="{BFB1C737-A62A-4C86-83B6-A6B8E9A8A241}" type="pres">
      <dgm:prSet presAssocID="{3D05B3C5-291D-4F17-B6EE-9E1CC16366A7}" presName="connector1" presStyleLbl="sibTrans2D1" presStyleIdx="0" presStyleCnt="3"/>
      <dgm:spPr/>
      <dgm:t>
        <a:bodyPr/>
        <a:lstStyle/>
        <a:p>
          <a:endParaRPr lang="en-US"/>
        </a:p>
      </dgm:t>
    </dgm:pt>
    <dgm:pt modelId="{E534E2EB-B8B8-4624-8F31-C8BE7EE9054A}" type="pres">
      <dgm:prSet presAssocID="{76D4D9EF-3DE4-48A4-AA5D-F90A839F8D03}" presName="connector2" presStyleLbl="sibTrans2D1" presStyleIdx="1" presStyleCnt="3" custLinFactNeighborX="-45738" custLinFactNeighborY="-7406"/>
      <dgm:spPr/>
      <dgm:t>
        <a:bodyPr/>
        <a:lstStyle/>
        <a:p>
          <a:endParaRPr lang="en-US"/>
        </a:p>
      </dgm:t>
    </dgm:pt>
    <dgm:pt modelId="{03D017FF-F261-414D-9680-9AA9D4752649}" type="pres">
      <dgm:prSet presAssocID="{CEDCEC29-435D-4DDA-B3F2-550633F48226}" presName="connector3" presStyleLbl="sibTrans2D1" presStyleIdx="2" presStyleCnt="3"/>
      <dgm:spPr/>
      <dgm:t>
        <a:bodyPr/>
        <a:lstStyle/>
        <a:p>
          <a:endParaRPr lang="en-US"/>
        </a:p>
      </dgm:t>
    </dgm:pt>
  </dgm:ptLst>
  <dgm:cxnLst>
    <dgm:cxn modelId="{614066AB-EFF2-419E-870E-BF67E1113CBE}" type="presOf" srcId="{CEDCEC29-435D-4DDA-B3F2-550633F48226}" destId="{03D017FF-F261-414D-9680-9AA9D4752649}" srcOrd="0" destOrd="0" presId="urn:microsoft.com/office/officeart/2005/8/layout/gear1"/>
    <dgm:cxn modelId="{8BE0EFFB-DD7D-470A-A07D-2E7CD1459814}" type="presOf" srcId="{2C5F91A1-EE68-4753-8224-3B0B54292648}" destId="{4043CD95-1E87-4FFC-B88B-E91DB97DECAF}" srcOrd="1" destOrd="0" presId="urn:microsoft.com/office/officeart/2005/8/layout/gear1"/>
    <dgm:cxn modelId="{E91DC9DD-AAC0-4B10-8959-C71A5407BB81}" type="presOf" srcId="{2C5F91A1-EE68-4753-8224-3B0B54292648}" destId="{896590CB-5589-479A-BFD4-BAED6DF660A6}" srcOrd="3" destOrd="0" presId="urn:microsoft.com/office/officeart/2005/8/layout/gear1"/>
    <dgm:cxn modelId="{B5701277-D62A-4BD4-A91A-068572431890}" type="presOf" srcId="{974A4635-3C87-45DC-874E-2C4B0F9B9ED3}" destId="{DC899587-AA83-41B9-BB61-AA799BFD0252}" srcOrd="1" destOrd="0" presId="urn:microsoft.com/office/officeart/2005/8/layout/gear1"/>
    <dgm:cxn modelId="{28636688-313F-4003-9DE7-C07BBE0A88A6}" type="presOf" srcId="{974A4635-3C87-45DC-874E-2C4B0F9B9ED3}" destId="{3418B2AF-7245-4F56-A812-D04E06474A0D}" srcOrd="0" destOrd="0" presId="urn:microsoft.com/office/officeart/2005/8/layout/gear1"/>
    <dgm:cxn modelId="{AF3DD418-BA28-4196-BA41-91948743BCB7}" srcId="{B5374CB2-5A4B-42CE-83F5-F34CC7D2C207}" destId="{974A4635-3C87-45DC-874E-2C4B0F9B9ED3}" srcOrd="0" destOrd="0" parTransId="{A5872E2D-3FAB-457B-9883-5CA510CFFCD1}" sibTransId="{3D05B3C5-291D-4F17-B6EE-9E1CC16366A7}"/>
    <dgm:cxn modelId="{84ED2389-3E25-45E8-87ED-CB05290E1BEF}" type="presOf" srcId="{3D05B3C5-291D-4F17-B6EE-9E1CC16366A7}" destId="{BFB1C737-A62A-4C86-83B6-A6B8E9A8A241}" srcOrd="0" destOrd="0" presId="urn:microsoft.com/office/officeart/2005/8/layout/gear1"/>
    <dgm:cxn modelId="{83493E82-8753-4853-9596-5DFA993E9148}" type="presOf" srcId="{76D4D9EF-3DE4-48A4-AA5D-F90A839F8D03}" destId="{E534E2EB-B8B8-4624-8F31-C8BE7EE9054A}" srcOrd="0" destOrd="0" presId="urn:microsoft.com/office/officeart/2005/8/layout/gear1"/>
    <dgm:cxn modelId="{9A2722F9-DECF-4547-99DC-94C8C02AFA5C}" type="presOf" srcId="{73761A99-A7FB-4DFA-A096-C834CEF73E44}" destId="{186C38C6-3810-44E2-8754-CFD8E65BD6FF}" srcOrd="2" destOrd="0" presId="urn:microsoft.com/office/officeart/2005/8/layout/gear1"/>
    <dgm:cxn modelId="{0C1B49DA-8E13-48AF-B226-BF3D8122C074}" type="presOf" srcId="{B5374CB2-5A4B-42CE-83F5-F34CC7D2C207}" destId="{8A47E04D-E832-46B7-B2A0-F316DE02741E}" srcOrd="0" destOrd="0" presId="urn:microsoft.com/office/officeart/2005/8/layout/gear1"/>
    <dgm:cxn modelId="{711F8C9D-0EEA-42AE-B68D-48B312098E31}" srcId="{B5374CB2-5A4B-42CE-83F5-F34CC7D2C207}" destId="{73761A99-A7FB-4DFA-A096-C834CEF73E44}" srcOrd="1" destOrd="0" parTransId="{59CD1AA3-48F3-40FA-B31E-1FAC82E6D53B}" sibTransId="{76D4D9EF-3DE4-48A4-AA5D-F90A839F8D03}"/>
    <dgm:cxn modelId="{189C8608-9810-454A-AD43-B833DED296BC}" type="presOf" srcId="{2C5F91A1-EE68-4753-8224-3B0B54292648}" destId="{FEC3B6CD-5ABD-4B61-85A7-94DF0EA7D29D}" srcOrd="0" destOrd="0" presId="urn:microsoft.com/office/officeart/2005/8/layout/gear1"/>
    <dgm:cxn modelId="{B51BD67D-1548-49D6-88FD-A07A52C1EA4D}" srcId="{B5374CB2-5A4B-42CE-83F5-F34CC7D2C207}" destId="{2C5F91A1-EE68-4753-8224-3B0B54292648}" srcOrd="2" destOrd="0" parTransId="{DDCC7B73-F94A-4C64-8843-AA5AFE28102F}" sibTransId="{CEDCEC29-435D-4DDA-B3F2-550633F48226}"/>
    <dgm:cxn modelId="{BB1AA2C8-0060-44C5-907D-A2FF66132820}" type="presOf" srcId="{2C5F91A1-EE68-4753-8224-3B0B54292648}" destId="{0C521BCD-D154-4749-A092-77A6C3906007}" srcOrd="2" destOrd="0" presId="urn:microsoft.com/office/officeart/2005/8/layout/gear1"/>
    <dgm:cxn modelId="{32345DED-2E20-43E4-B5DE-2A04D249CB0F}" type="presOf" srcId="{73761A99-A7FB-4DFA-A096-C834CEF73E44}" destId="{475DFB3C-CF8D-45F7-905F-E01144C0B17E}" srcOrd="1" destOrd="0" presId="urn:microsoft.com/office/officeart/2005/8/layout/gear1"/>
    <dgm:cxn modelId="{BC4CB4FE-7B73-4087-81A4-D02AAD5B313D}" type="presOf" srcId="{73761A99-A7FB-4DFA-A096-C834CEF73E44}" destId="{A041FD7D-1C17-45CF-8605-1B9CB53F5A46}" srcOrd="0" destOrd="0" presId="urn:microsoft.com/office/officeart/2005/8/layout/gear1"/>
    <dgm:cxn modelId="{4D853284-3D18-4BD7-9F4E-4D587FD17925}" type="presOf" srcId="{974A4635-3C87-45DC-874E-2C4B0F9B9ED3}" destId="{F4FAE6E0-E878-4497-8913-261B249189ED}" srcOrd="2" destOrd="0" presId="urn:microsoft.com/office/officeart/2005/8/layout/gear1"/>
    <dgm:cxn modelId="{4D7A010F-2466-402F-B82F-3F3E44512B89}" type="presParOf" srcId="{8A47E04D-E832-46B7-B2A0-F316DE02741E}" destId="{3418B2AF-7245-4F56-A812-D04E06474A0D}" srcOrd="0" destOrd="0" presId="urn:microsoft.com/office/officeart/2005/8/layout/gear1"/>
    <dgm:cxn modelId="{71E86E10-79BD-4417-BF6E-D5B6E8B4624D}" type="presParOf" srcId="{8A47E04D-E832-46B7-B2A0-F316DE02741E}" destId="{DC899587-AA83-41B9-BB61-AA799BFD0252}" srcOrd="1" destOrd="0" presId="urn:microsoft.com/office/officeart/2005/8/layout/gear1"/>
    <dgm:cxn modelId="{9DA7833E-546C-4857-B93B-EDA8FE3CF9B9}" type="presParOf" srcId="{8A47E04D-E832-46B7-B2A0-F316DE02741E}" destId="{F4FAE6E0-E878-4497-8913-261B249189ED}" srcOrd="2" destOrd="0" presId="urn:microsoft.com/office/officeart/2005/8/layout/gear1"/>
    <dgm:cxn modelId="{BEB73B8F-9A30-4F83-AD2D-F54B12767E25}" type="presParOf" srcId="{8A47E04D-E832-46B7-B2A0-F316DE02741E}" destId="{A041FD7D-1C17-45CF-8605-1B9CB53F5A46}" srcOrd="3" destOrd="0" presId="urn:microsoft.com/office/officeart/2005/8/layout/gear1"/>
    <dgm:cxn modelId="{536432EB-2BED-42C6-9968-42DCFAEB56D1}" type="presParOf" srcId="{8A47E04D-E832-46B7-B2A0-F316DE02741E}" destId="{475DFB3C-CF8D-45F7-905F-E01144C0B17E}" srcOrd="4" destOrd="0" presId="urn:microsoft.com/office/officeart/2005/8/layout/gear1"/>
    <dgm:cxn modelId="{DB35B6BD-2396-4233-8139-E3567A962661}" type="presParOf" srcId="{8A47E04D-E832-46B7-B2A0-F316DE02741E}" destId="{186C38C6-3810-44E2-8754-CFD8E65BD6FF}" srcOrd="5" destOrd="0" presId="urn:microsoft.com/office/officeart/2005/8/layout/gear1"/>
    <dgm:cxn modelId="{A9D13AB0-B139-490A-94CB-2E716924378B}" type="presParOf" srcId="{8A47E04D-E832-46B7-B2A0-F316DE02741E}" destId="{FEC3B6CD-5ABD-4B61-85A7-94DF0EA7D29D}" srcOrd="6" destOrd="0" presId="urn:microsoft.com/office/officeart/2005/8/layout/gear1"/>
    <dgm:cxn modelId="{7A12F386-EF5D-4BB0-A98F-7AB23D23A0B5}" type="presParOf" srcId="{8A47E04D-E832-46B7-B2A0-F316DE02741E}" destId="{4043CD95-1E87-4FFC-B88B-E91DB97DECAF}" srcOrd="7" destOrd="0" presId="urn:microsoft.com/office/officeart/2005/8/layout/gear1"/>
    <dgm:cxn modelId="{C72CE3E5-039D-4CAE-BEB9-9EB163F7F222}" type="presParOf" srcId="{8A47E04D-E832-46B7-B2A0-F316DE02741E}" destId="{0C521BCD-D154-4749-A092-77A6C3906007}" srcOrd="8" destOrd="0" presId="urn:microsoft.com/office/officeart/2005/8/layout/gear1"/>
    <dgm:cxn modelId="{5B415629-0BDD-41E4-BEF1-91BA3955951C}" type="presParOf" srcId="{8A47E04D-E832-46B7-B2A0-F316DE02741E}" destId="{896590CB-5589-479A-BFD4-BAED6DF660A6}" srcOrd="9" destOrd="0" presId="urn:microsoft.com/office/officeart/2005/8/layout/gear1"/>
    <dgm:cxn modelId="{B492998A-6D0C-402C-ADA4-1E2933529146}" type="presParOf" srcId="{8A47E04D-E832-46B7-B2A0-F316DE02741E}" destId="{BFB1C737-A62A-4C86-83B6-A6B8E9A8A241}" srcOrd="10" destOrd="0" presId="urn:microsoft.com/office/officeart/2005/8/layout/gear1"/>
    <dgm:cxn modelId="{BE577454-D5AF-4549-AC85-D23F9AF60754}" type="presParOf" srcId="{8A47E04D-E832-46B7-B2A0-F316DE02741E}" destId="{E534E2EB-B8B8-4624-8F31-C8BE7EE9054A}" srcOrd="11" destOrd="0" presId="urn:microsoft.com/office/officeart/2005/8/layout/gear1"/>
    <dgm:cxn modelId="{4B656A7A-B171-40BE-939E-C2E6181920BF}" type="presParOf" srcId="{8A47E04D-E832-46B7-B2A0-F316DE02741E}" destId="{03D017FF-F261-414D-9680-9AA9D4752649}" srcOrd="12" destOrd="0" presId="urn:microsoft.com/office/officeart/2005/8/layout/gear1"/>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DCE0AE-4852-4957-A25B-EED9471149CE}" type="doc">
      <dgm:prSet loTypeId="urn:microsoft.com/office/officeart/2005/8/layout/gear1" loCatId="relationship" qsTypeId="urn:microsoft.com/office/officeart/2005/8/quickstyle/simple1" qsCatId="simple" csTypeId="urn:microsoft.com/office/officeart/2005/8/colors/accent1_2" csCatId="accent1" phldr="1"/>
      <dgm:spPr/>
    </dgm:pt>
    <dgm:pt modelId="{67DFE9DC-01B1-4E3C-BE33-4BFBACB3C2CA}">
      <dgm:prSet phldrT="[Text]"/>
      <dgm:spPr/>
      <dgm:t>
        <a:bodyPr/>
        <a:lstStyle/>
        <a:p>
          <a:r>
            <a:rPr lang="en-US" dirty="0" smtClean="0"/>
            <a:t>IPV Awareness and Education</a:t>
          </a:r>
          <a:endParaRPr lang="en-US" dirty="0"/>
        </a:p>
      </dgm:t>
    </dgm:pt>
    <dgm:pt modelId="{D96814F4-8A3A-44B2-8077-E2148F660FB5}" type="parTrans" cxnId="{A6341CC8-9ED6-4500-A56E-28C139879195}">
      <dgm:prSet/>
      <dgm:spPr/>
      <dgm:t>
        <a:bodyPr/>
        <a:lstStyle/>
        <a:p>
          <a:endParaRPr lang="en-US"/>
        </a:p>
      </dgm:t>
    </dgm:pt>
    <dgm:pt modelId="{FA5BB91E-994C-4BE6-95DE-61F9D3610631}" type="sibTrans" cxnId="{A6341CC8-9ED6-4500-A56E-28C139879195}">
      <dgm:prSet/>
      <dgm:spPr/>
      <dgm:t>
        <a:bodyPr/>
        <a:lstStyle/>
        <a:p>
          <a:endParaRPr lang="en-US"/>
        </a:p>
      </dgm:t>
    </dgm:pt>
    <dgm:pt modelId="{B1965D38-9D95-4F5F-9071-F87D198F34DB}">
      <dgm:prSet phldrT="[Text]"/>
      <dgm:spPr/>
      <dgm:t>
        <a:bodyPr/>
        <a:lstStyle/>
        <a:p>
          <a:r>
            <a:rPr lang="en-US" dirty="0" smtClean="0"/>
            <a:t>Integrated Case Management</a:t>
          </a:r>
          <a:endParaRPr lang="en-US" dirty="0"/>
        </a:p>
      </dgm:t>
    </dgm:pt>
    <dgm:pt modelId="{5095DE38-C207-4301-BE07-5BBEE663E9B8}" type="parTrans" cxnId="{627C331D-0C60-4596-8118-1713FE016C9F}">
      <dgm:prSet/>
      <dgm:spPr/>
      <dgm:t>
        <a:bodyPr/>
        <a:lstStyle/>
        <a:p>
          <a:endParaRPr lang="en-US"/>
        </a:p>
      </dgm:t>
    </dgm:pt>
    <dgm:pt modelId="{22D586ED-D6C6-42B7-A8BA-7EC02D9C1064}" type="sibTrans" cxnId="{627C331D-0C60-4596-8118-1713FE016C9F}">
      <dgm:prSet/>
      <dgm:spPr/>
      <dgm:t>
        <a:bodyPr/>
        <a:lstStyle/>
        <a:p>
          <a:endParaRPr lang="en-US"/>
        </a:p>
      </dgm:t>
    </dgm:pt>
    <dgm:pt modelId="{DE05FF76-FA6E-4383-A18F-2E1243B0AEBE}">
      <dgm:prSet phldrT="[Text]"/>
      <dgm:spPr/>
      <dgm:t>
        <a:bodyPr/>
        <a:lstStyle/>
        <a:p>
          <a:r>
            <a:rPr lang="en-US" dirty="0" smtClean="0"/>
            <a:t>Toward Non-Violent Communities</a:t>
          </a:r>
          <a:endParaRPr lang="en-US" dirty="0"/>
        </a:p>
      </dgm:t>
    </dgm:pt>
    <dgm:pt modelId="{7CDFB232-A2C0-4A82-920A-289B984A256B}" type="parTrans" cxnId="{A8F75CAA-B274-4344-B390-210945B7545C}">
      <dgm:prSet/>
      <dgm:spPr/>
      <dgm:t>
        <a:bodyPr/>
        <a:lstStyle/>
        <a:p>
          <a:endParaRPr lang="en-US"/>
        </a:p>
      </dgm:t>
    </dgm:pt>
    <dgm:pt modelId="{20821F71-7BAE-4C7A-B742-FC7BDE746C33}" type="sibTrans" cxnId="{A8F75CAA-B274-4344-B390-210945B7545C}">
      <dgm:prSet/>
      <dgm:spPr/>
      <dgm:t>
        <a:bodyPr/>
        <a:lstStyle/>
        <a:p>
          <a:endParaRPr lang="en-US"/>
        </a:p>
      </dgm:t>
    </dgm:pt>
    <dgm:pt modelId="{4369DF6B-344D-435D-A811-E08B54682FD8}" type="pres">
      <dgm:prSet presAssocID="{2BDCE0AE-4852-4957-A25B-EED9471149CE}" presName="composite" presStyleCnt="0">
        <dgm:presLayoutVars>
          <dgm:chMax val="3"/>
          <dgm:animLvl val="lvl"/>
          <dgm:resizeHandles val="exact"/>
        </dgm:presLayoutVars>
      </dgm:prSet>
      <dgm:spPr/>
    </dgm:pt>
    <dgm:pt modelId="{7D560583-2A82-40F1-A599-DC7A67AA4AD3}" type="pres">
      <dgm:prSet presAssocID="{67DFE9DC-01B1-4E3C-BE33-4BFBACB3C2CA}" presName="gear1" presStyleLbl="node1" presStyleIdx="0" presStyleCnt="3" custLinFactX="-35795" custLinFactNeighborX="-100000" custLinFactNeighborY="-26922">
        <dgm:presLayoutVars>
          <dgm:chMax val="1"/>
          <dgm:bulletEnabled val="1"/>
        </dgm:presLayoutVars>
      </dgm:prSet>
      <dgm:spPr/>
      <dgm:t>
        <a:bodyPr/>
        <a:lstStyle/>
        <a:p>
          <a:endParaRPr lang="en-US"/>
        </a:p>
      </dgm:t>
    </dgm:pt>
    <dgm:pt modelId="{A0C3EA27-2C36-49ED-A783-E74C087B9157}" type="pres">
      <dgm:prSet presAssocID="{67DFE9DC-01B1-4E3C-BE33-4BFBACB3C2CA}" presName="gear1srcNode" presStyleLbl="node1" presStyleIdx="0" presStyleCnt="3"/>
      <dgm:spPr/>
      <dgm:t>
        <a:bodyPr/>
        <a:lstStyle/>
        <a:p>
          <a:endParaRPr lang="en-US"/>
        </a:p>
      </dgm:t>
    </dgm:pt>
    <dgm:pt modelId="{F307E95D-7A2C-4D7A-B1F5-66C70E915E48}" type="pres">
      <dgm:prSet presAssocID="{67DFE9DC-01B1-4E3C-BE33-4BFBACB3C2CA}" presName="gear1dstNode" presStyleLbl="node1" presStyleIdx="0" presStyleCnt="3"/>
      <dgm:spPr/>
      <dgm:t>
        <a:bodyPr/>
        <a:lstStyle/>
        <a:p>
          <a:endParaRPr lang="en-US"/>
        </a:p>
      </dgm:t>
    </dgm:pt>
    <dgm:pt modelId="{46861DEE-9194-4200-84AF-0602D8F6A472}" type="pres">
      <dgm:prSet presAssocID="{B1965D38-9D95-4F5F-9071-F87D198F34DB}" presName="gear2" presStyleLbl="node1" presStyleIdx="1" presStyleCnt="3" custLinFactNeighborX="29219" custLinFactNeighborY="-67394">
        <dgm:presLayoutVars>
          <dgm:chMax val="1"/>
          <dgm:bulletEnabled val="1"/>
        </dgm:presLayoutVars>
      </dgm:prSet>
      <dgm:spPr/>
      <dgm:t>
        <a:bodyPr/>
        <a:lstStyle/>
        <a:p>
          <a:endParaRPr lang="en-US"/>
        </a:p>
      </dgm:t>
    </dgm:pt>
    <dgm:pt modelId="{9BF2C7E1-A037-41E9-9F9E-933E842D3B92}" type="pres">
      <dgm:prSet presAssocID="{B1965D38-9D95-4F5F-9071-F87D198F34DB}" presName="gear2srcNode" presStyleLbl="node1" presStyleIdx="1" presStyleCnt="3"/>
      <dgm:spPr/>
      <dgm:t>
        <a:bodyPr/>
        <a:lstStyle/>
        <a:p>
          <a:endParaRPr lang="en-US"/>
        </a:p>
      </dgm:t>
    </dgm:pt>
    <dgm:pt modelId="{81C80602-4EFB-4D00-BE4E-CC53B13734D4}" type="pres">
      <dgm:prSet presAssocID="{B1965D38-9D95-4F5F-9071-F87D198F34DB}" presName="gear2dstNode" presStyleLbl="node1" presStyleIdx="1" presStyleCnt="3"/>
      <dgm:spPr/>
      <dgm:t>
        <a:bodyPr/>
        <a:lstStyle/>
        <a:p>
          <a:endParaRPr lang="en-US"/>
        </a:p>
      </dgm:t>
    </dgm:pt>
    <dgm:pt modelId="{BC0EA0EF-6AA9-468E-B061-31844CAE051C}" type="pres">
      <dgm:prSet presAssocID="{DE05FF76-FA6E-4383-A18F-2E1243B0AEBE}" presName="gear3" presStyleLbl="node1" presStyleIdx="2" presStyleCnt="3" custLinFactNeighborX="-32682" custLinFactNeighborY="82433"/>
      <dgm:spPr/>
      <dgm:t>
        <a:bodyPr/>
        <a:lstStyle/>
        <a:p>
          <a:endParaRPr lang="en-US"/>
        </a:p>
      </dgm:t>
    </dgm:pt>
    <dgm:pt modelId="{1C610144-FEEB-4E6C-9E65-C6E78F3C8BF0}" type="pres">
      <dgm:prSet presAssocID="{DE05FF76-FA6E-4383-A18F-2E1243B0AEBE}" presName="gear3tx" presStyleLbl="node1" presStyleIdx="2" presStyleCnt="3">
        <dgm:presLayoutVars>
          <dgm:chMax val="1"/>
          <dgm:bulletEnabled val="1"/>
        </dgm:presLayoutVars>
      </dgm:prSet>
      <dgm:spPr/>
      <dgm:t>
        <a:bodyPr/>
        <a:lstStyle/>
        <a:p>
          <a:endParaRPr lang="en-US"/>
        </a:p>
      </dgm:t>
    </dgm:pt>
    <dgm:pt modelId="{D14CA53F-332D-477A-BCDE-A9351D127A3C}" type="pres">
      <dgm:prSet presAssocID="{DE05FF76-FA6E-4383-A18F-2E1243B0AEBE}" presName="gear3srcNode" presStyleLbl="node1" presStyleIdx="2" presStyleCnt="3"/>
      <dgm:spPr/>
      <dgm:t>
        <a:bodyPr/>
        <a:lstStyle/>
        <a:p>
          <a:endParaRPr lang="en-US"/>
        </a:p>
      </dgm:t>
    </dgm:pt>
    <dgm:pt modelId="{369A7CEF-29AF-4642-905F-7FBB5599ED68}" type="pres">
      <dgm:prSet presAssocID="{DE05FF76-FA6E-4383-A18F-2E1243B0AEBE}" presName="gear3dstNode" presStyleLbl="node1" presStyleIdx="2" presStyleCnt="3"/>
      <dgm:spPr/>
      <dgm:t>
        <a:bodyPr/>
        <a:lstStyle/>
        <a:p>
          <a:endParaRPr lang="en-US"/>
        </a:p>
      </dgm:t>
    </dgm:pt>
    <dgm:pt modelId="{551A5C36-C745-4568-994B-A326A8649471}" type="pres">
      <dgm:prSet presAssocID="{FA5BB91E-994C-4BE6-95DE-61F9D3610631}" presName="connector1" presStyleLbl="sibTrans2D1" presStyleIdx="0" presStyleCnt="3" custAng="0" custLinFactNeighborX="43788" custLinFactNeighborY="-41232"/>
      <dgm:spPr/>
      <dgm:t>
        <a:bodyPr/>
        <a:lstStyle/>
        <a:p>
          <a:endParaRPr lang="en-US"/>
        </a:p>
      </dgm:t>
    </dgm:pt>
    <dgm:pt modelId="{F3CD1BC2-2B9E-4F14-8CC7-7BB3E01A099A}" type="pres">
      <dgm:prSet presAssocID="{22D586ED-D6C6-42B7-A8BA-7EC02D9C1064}" presName="connector2" presStyleLbl="sibTrans2D1" presStyleIdx="1" presStyleCnt="3" custLinFactNeighborX="3708" custLinFactNeighborY="-33911"/>
      <dgm:spPr/>
      <dgm:t>
        <a:bodyPr/>
        <a:lstStyle/>
        <a:p>
          <a:endParaRPr lang="en-US"/>
        </a:p>
      </dgm:t>
    </dgm:pt>
    <dgm:pt modelId="{00CE8A4F-4A2D-4020-9A49-3BE16099B30C}" type="pres">
      <dgm:prSet presAssocID="{20821F71-7BAE-4C7A-B742-FC7BDE746C33}" presName="connector3" presStyleLbl="sibTrans2D1" presStyleIdx="2" presStyleCnt="3" custLinFactX="63597" custLinFactNeighborX="100000" custLinFactNeighborY="-29493"/>
      <dgm:spPr/>
      <dgm:t>
        <a:bodyPr/>
        <a:lstStyle/>
        <a:p>
          <a:endParaRPr lang="en-US"/>
        </a:p>
      </dgm:t>
    </dgm:pt>
  </dgm:ptLst>
  <dgm:cxnLst>
    <dgm:cxn modelId="{E4D7D597-89F3-4CC7-844B-314D64928935}" type="presOf" srcId="{DE05FF76-FA6E-4383-A18F-2E1243B0AEBE}" destId="{BC0EA0EF-6AA9-468E-B061-31844CAE051C}" srcOrd="0" destOrd="0" presId="urn:microsoft.com/office/officeart/2005/8/layout/gear1"/>
    <dgm:cxn modelId="{A546D7BA-E2B7-420D-B0C6-8B891EC356A6}" type="presOf" srcId="{B1965D38-9D95-4F5F-9071-F87D198F34DB}" destId="{81C80602-4EFB-4D00-BE4E-CC53B13734D4}" srcOrd="2" destOrd="0" presId="urn:microsoft.com/office/officeart/2005/8/layout/gear1"/>
    <dgm:cxn modelId="{F9E770D5-3073-45D5-9865-D88CACC6ED0D}" type="presOf" srcId="{20821F71-7BAE-4C7A-B742-FC7BDE746C33}" destId="{00CE8A4F-4A2D-4020-9A49-3BE16099B30C}" srcOrd="0" destOrd="0" presId="urn:microsoft.com/office/officeart/2005/8/layout/gear1"/>
    <dgm:cxn modelId="{DEC53E24-2C29-4EA0-91D7-3BEE308497E9}" type="presOf" srcId="{22D586ED-D6C6-42B7-A8BA-7EC02D9C1064}" destId="{F3CD1BC2-2B9E-4F14-8CC7-7BB3E01A099A}" srcOrd="0" destOrd="0" presId="urn:microsoft.com/office/officeart/2005/8/layout/gear1"/>
    <dgm:cxn modelId="{F973A771-6803-4471-8C28-F4A6DCF3BD92}" type="presOf" srcId="{DE05FF76-FA6E-4383-A18F-2E1243B0AEBE}" destId="{1C610144-FEEB-4E6C-9E65-C6E78F3C8BF0}" srcOrd="1" destOrd="0" presId="urn:microsoft.com/office/officeart/2005/8/layout/gear1"/>
    <dgm:cxn modelId="{767A050D-FADA-4928-9C98-0DFBEF010F92}" type="presOf" srcId="{67DFE9DC-01B1-4E3C-BE33-4BFBACB3C2CA}" destId="{A0C3EA27-2C36-49ED-A783-E74C087B9157}" srcOrd="1" destOrd="0" presId="urn:microsoft.com/office/officeart/2005/8/layout/gear1"/>
    <dgm:cxn modelId="{C9060A46-14EF-45A2-B101-8B59F2262F8E}" type="presOf" srcId="{2BDCE0AE-4852-4957-A25B-EED9471149CE}" destId="{4369DF6B-344D-435D-A811-E08B54682FD8}" srcOrd="0" destOrd="0" presId="urn:microsoft.com/office/officeart/2005/8/layout/gear1"/>
    <dgm:cxn modelId="{FFC50791-1F65-4159-8AE5-1372E4FA30D2}" type="presOf" srcId="{B1965D38-9D95-4F5F-9071-F87D198F34DB}" destId="{46861DEE-9194-4200-84AF-0602D8F6A472}" srcOrd="0" destOrd="0" presId="urn:microsoft.com/office/officeart/2005/8/layout/gear1"/>
    <dgm:cxn modelId="{A6341CC8-9ED6-4500-A56E-28C139879195}" srcId="{2BDCE0AE-4852-4957-A25B-EED9471149CE}" destId="{67DFE9DC-01B1-4E3C-BE33-4BFBACB3C2CA}" srcOrd="0" destOrd="0" parTransId="{D96814F4-8A3A-44B2-8077-E2148F660FB5}" sibTransId="{FA5BB91E-994C-4BE6-95DE-61F9D3610631}"/>
    <dgm:cxn modelId="{92987105-632F-4E9F-8F70-A72DC4054D00}" type="presOf" srcId="{67DFE9DC-01B1-4E3C-BE33-4BFBACB3C2CA}" destId="{7D560583-2A82-40F1-A599-DC7A67AA4AD3}" srcOrd="0" destOrd="0" presId="urn:microsoft.com/office/officeart/2005/8/layout/gear1"/>
    <dgm:cxn modelId="{FB71DF66-55A9-4A8F-B4C6-A430FDD9CF51}" type="presOf" srcId="{B1965D38-9D95-4F5F-9071-F87D198F34DB}" destId="{9BF2C7E1-A037-41E9-9F9E-933E842D3B92}" srcOrd="1" destOrd="0" presId="urn:microsoft.com/office/officeart/2005/8/layout/gear1"/>
    <dgm:cxn modelId="{88D5916A-352D-4791-AA2F-0844E351702D}" type="presOf" srcId="{67DFE9DC-01B1-4E3C-BE33-4BFBACB3C2CA}" destId="{F307E95D-7A2C-4D7A-B1F5-66C70E915E48}" srcOrd="2" destOrd="0" presId="urn:microsoft.com/office/officeart/2005/8/layout/gear1"/>
    <dgm:cxn modelId="{2055B72E-5F48-4D55-98FF-4515E17FB104}" type="presOf" srcId="{DE05FF76-FA6E-4383-A18F-2E1243B0AEBE}" destId="{369A7CEF-29AF-4642-905F-7FBB5599ED68}" srcOrd="3" destOrd="0" presId="urn:microsoft.com/office/officeart/2005/8/layout/gear1"/>
    <dgm:cxn modelId="{A8F75CAA-B274-4344-B390-210945B7545C}" srcId="{2BDCE0AE-4852-4957-A25B-EED9471149CE}" destId="{DE05FF76-FA6E-4383-A18F-2E1243B0AEBE}" srcOrd="2" destOrd="0" parTransId="{7CDFB232-A2C0-4A82-920A-289B984A256B}" sibTransId="{20821F71-7BAE-4C7A-B742-FC7BDE746C33}"/>
    <dgm:cxn modelId="{ED060A55-54EF-4292-B9DF-71C858461C31}" type="presOf" srcId="{FA5BB91E-994C-4BE6-95DE-61F9D3610631}" destId="{551A5C36-C745-4568-994B-A326A8649471}" srcOrd="0" destOrd="0" presId="urn:microsoft.com/office/officeart/2005/8/layout/gear1"/>
    <dgm:cxn modelId="{02C845AE-7BC8-45D1-B526-9B8B9A25780F}" type="presOf" srcId="{DE05FF76-FA6E-4383-A18F-2E1243B0AEBE}" destId="{D14CA53F-332D-477A-BCDE-A9351D127A3C}" srcOrd="2" destOrd="0" presId="urn:microsoft.com/office/officeart/2005/8/layout/gear1"/>
    <dgm:cxn modelId="{627C331D-0C60-4596-8118-1713FE016C9F}" srcId="{2BDCE0AE-4852-4957-A25B-EED9471149CE}" destId="{B1965D38-9D95-4F5F-9071-F87D198F34DB}" srcOrd="1" destOrd="0" parTransId="{5095DE38-C207-4301-BE07-5BBEE663E9B8}" sibTransId="{22D586ED-D6C6-42B7-A8BA-7EC02D9C1064}"/>
    <dgm:cxn modelId="{91FA69F2-6619-4CC9-AFD4-1A99B99727B7}" type="presParOf" srcId="{4369DF6B-344D-435D-A811-E08B54682FD8}" destId="{7D560583-2A82-40F1-A599-DC7A67AA4AD3}" srcOrd="0" destOrd="0" presId="urn:microsoft.com/office/officeart/2005/8/layout/gear1"/>
    <dgm:cxn modelId="{768198F7-E9DB-4BAC-B6D2-2C2934097010}" type="presParOf" srcId="{4369DF6B-344D-435D-A811-E08B54682FD8}" destId="{A0C3EA27-2C36-49ED-A783-E74C087B9157}" srcOrd="1" destOrd="0" presId="urn:microsoft.com/office/officeart/2005/8/layout/gear1"/>
    <dgm:cxn modelId="{9C9D83CD-3116-40B8-92D1-ABBB363DBA65}" type="presParOf" srcId="{4369DF6B-344D-435D-A811-E08B54682FD8}" destId="{F307E95D-7A2C-4D7A-B1F5-66C70E915E48}" srcOrd="2" destOrd="0" presId="urn:microsoft.com/office/officeart/2005/8/layout/gear1"/>
    <dgm:cxn modelId="{4CA65125-1E3E-4E05-8866-C5A91FF33507}" type="presParOf" srcId="{4369DF6B-344D-435D-A811-E08B54682FD8}" destId="{46861DEE-9194-4200-84AF-0602D8F6A472}" srcOrd="3" destOrd="0" presId="urn:microsoft.com/office/officeart/2005/8/layout/gear1"/>
    <dgm:cxn modelId="{E39A481C-6BE1-4C91-9D34-3670A816811D}" type="presParOf" srcId="{4369DF6B-344D-435D-A811-E08B54682FD8}" destId="{9BF2C7E1-A037-41E9-9F9E-933E842D3B92}" srcOrd="4" destOrd="0" presId="urn:microsoft.com/office/officeart/2005/8/layout/gear1"/>
    <dgm:cxn modelId="{E032814E-6014-41E8-963B-55D2D5D9DE6A}" type="presParOf" srcId="{4369DF6B-344D-435D-A811-E08B54682FD8}" destId="{81C80602-4EFB-4D00-BE4E-CC53B13734D4}" srcOrd="5" destOrd="0" presId="urn:microsoft.com/office/officeart/2005/8/layout/gear1"/>
    <dgm:cxn modelId="{BC7DE88F-8861-4C15-8F94-00FD26B686DF}" type="presParOf" srcId="{4369DF6B-344D-435D-A811-E08B54682FD8}" destId="{BC0EA0EF-6AA9-468E-B061-31844CAE051C}" srcOrd="6" destOrd="0" presId="urn:microsoft.com/office/officeart/2005/8/layout/gear1"/>
    <dgm:cxn modelId="{8480CD63-D9EF-4AE3-9FF9-46C395E012BC}" type="presParOf" srcId="{4369DF6B-344D-435D-A811-E08B54682FD8}" destId="{1C610144-FEEB-4E6C-9E65-C6E78F3C8BF0}" srcOrd="7" destOrd="0" presId="urn:microsoft.com/office/officeart/2005/8/layout/gear1"/>
    <dgm:cxn modelId="{B38B832B-A4A6-48D2-BFD8-CCFC3D1163BC}" type="presParOf" srcId="{4369DF6B-344D-435D-A811-E08B54682FD8}" destId="{D14CA53F-332D-477A-BCDE-A9351D127A3C}" srcOrd="8" destOrd="0" presId="urn:microsoft.com/office/officeart/2005/8/layout/gear1"/>
    <dgm:cxn modelId="{BBF8A0B8-C5FA-46F8-9A25-31102025FD2A}" type="presParOf" srcId="{4369DF6B-344D-435D-A811-E08B54682FD8}" destId="{369A7CEF-29AF-4642-905F-7FBB5599ED68}" srcOrd="9" destOrd="0" presId="urn:microsoft.com/office/officeart/2005/8/layout/gear1"/>
    <dgm:cxn modelId="{0AE3DB94-8974-467C-A394-0D7784924831}" type="presParOf" srcId="{4369DF6B-344D-435D-A811-E08B54682FD8}" destId="{551A5C36-C745-4568-994B-A326A8649471}" srcOrd="10" destOrd="0" presId="urn:microsoft.com/office/officeart/2005/8/layout/gear1"/>
    <dgm:cxn modelId="{367B0BCD-59E3-4555-A404-C978903A66B9}" type="presParOf" srcId="{4369DF6B-344D-435D-A811-E08B54682FD8}" destId="{F3CD1BC2-2B9E-4F14-8CC7-7BB3E01A099A}" srcOrd="11" destOrd="0" presId="urn:microsoft.com/office/officeart/2005/8/layout/gear1"/>
    <dgm:cxn modelId="{2815D984-D623-4CCE-A810-BAB3A97B6F74}" type="presParOf" srcId="{4369DF6B-344D-435D-A811-E08B54682FD8}" destId="{00CE8A4F-4A2D-4020-9A49-3BE16099B30C}" srcOrd="12" destOrd="0" presId="urn:microsoft.com/office/officeart/2005/8/layout/gear1"/>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03CEF5-1FB9-4ADD-AED7-5603F7323038}">
      <dsp:nvSpPr>
        <dsp:cNvPr id="0" name=""/>
        <dsp:cNvSpPr/>
      </dsp:nvSpPr>
      <dsp:spPr>
        <a:xfrm>
          <a:off x="2844800" y="1828800"/>
          <a:ext cx="2235200" cy="2235200"/>
        </a:xfrm>
        <a:prstGeom prst="gear9">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Resource Allocation </a:t>
          </a:r>
          <a:endParaRPr lang="en-US" sz="2000" kern="1200" dirty="0"/>
        </a:p>
      </dsp:txBody>
      <dsp:txXfrm>
        <a:off x="2844800" y="1828800"/>
        <a:ext cx="2235200" cy="2235200"/>
      </dsp:txXfrm>
    </dsp:sp>
    <dsp:sp modelId="{A1784A18-01B6-4AC9-8A76-5CA728CAF665}">
      <dsp:nvSpPr>
        <dsp:cNvPr id="0" name=""/>
        <dsp:cNvSpPr/>
      </dsp:nvSpPr>
      <dsp:spPr>
        <a:xfrm>
          <a:off x="1544320" y="1300480"/>
          <a:ext cx="1625600" cy="1625600"/>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Capacity of Service Providers to Deliver Programs </a:t>
          </a:r>
          <a:endParaRPr lang="en-US" sz="1050" kern="1200" dirty="0"/>
        </a:p>
      </dsp:txBody>
      <dsp:txXfrm>
        <a:off x="1544320" y="1300480"/>
        <a:ext cx="1625600" cy="1625600"/>
      </dsp:txXfrm>
    </dsp:sp>
    <dsp:sp modelId="{E2DBAC9D-DDA5-47EC-8950-823538B753FD}">
      <dsp:nvSpPr>
        <dsp:cNvPr id="0" name=""/>
        <dsp:cNvSpPr/>
      </dsp:nvSpPr>
      <dsp:spPr>
        <a:xfrm rot="20700000">
          <a:off x="2541180" y="178981"/>
          <a:ext cx="1592756" cy="1592756"/>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Lack of Specialized IPV Training/ Services</a:t>
          </a:r>
          <a:endParaRPr lang="en-US" sz="1050" kern="1200" dirty="0"/>
        </a:p>
      </dsp:txBody>
      <dsp:txXfrm>
        <a:off x="2890518" y="528320"/>
        <a:ext cx="894080" cy="894080"/>
      </dsp:txXfrm>
    </dsp:sp>
    <dsp:sp modelId="{FEE84CFA-9F85-49CC-83B9-283BEB570F69}">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DA4C10-545F-4BC9-8316-F68681062EFA}">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0D99CD-0312-4605-A499-3947A0411050}">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056E71-B04B-4FAB-9C89-A7BC7E7D6EAC}">
      <dsp:nvSpPr>
        <dsp:cNvPr id="0" name=""/>
        <dsp:cNvSpPr/>
      </dsp:nvSpPr>
      <dsp:spPr>
        <a:xfrm>
          <a:off x="2844800" y="1828800"/>
          <a:ext cx="2235200" cy="2235200"/>
        </a:xfrm>
        <a:prstGeom prst="gear9">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Low Socio-Economic Status of Abused Women</a:t>
          </a:r>
          <a:endParaRPr lang="en-US" sz="900" kern="1200" dirty="0"/>
        </a:p>
      </dsp:txBody>
      <dsp:txXfrm>
        <a:off x="2844800" y="1828800"/>
        <a:ext cx="2235200" cy="2235200"/>
      </dsp:txXfrm>
    </dsp:sp>
    <dsp:sp modelId="{7F6D2E02-4C2B-455E-B4FF-B5BFD34E2F20}">
      <dsp:nvSpPr>
        <dsp:cNvPr id="0" name=""/>
        <dsp:cNvSpPr/>
      </dsp:nvSpPr>
      <dsp:spPr>
        <a:xfrm>
          <a:off x="1544320" y="1300480"/>
          <a:ext cx="1625600" cy="1625600"/>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Housing and Cost of Living Challenges</a:t>
          </a:r>
          <a:endParaRPr lang="en-US" sz="900" kern="1200" dirty="0"/>
        </a:p>
      </dsp:txBody>
      <dsp:txXfrm>
        <a:off x="1544320" y="1300480"/>
        <a:ext cx="1625600" cy="1625600"/>
      </dsp:txXfrm>
    </dsp:sp>
    <dsp:sp modelId="{139DAA31-C50F-4559-A51B-6DF4B9004CC7}">
      <dsp:nvSpPr>
        <dsp:cNvPr id="0" name=""/>
        <dsp:cNvSpPr/>
      </dsp:nvSpPr>
      <dsp:spPr>
        <a:xfrm rot="20700000">
          <a:off x="2454821" y="178981"/>
          <a:ext cx="1592756" cy="1592756"/>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Lack of Transportation</a:t>
          </a:r>
          <a:endParaRPr lang="en-US" sz="900" kern="1200" dirty="0"/>
        </a:p>
      </dsp:txBody>
      <dsp:txXfrm>
        <a:off x="2804160" y="528320"/>
        <a:ext cx="894080" cy="894080"/>
      </dsp:txXfrm>
    </dsp:sp>
    <dsp:sp modelId="{612F35F8-81ED-4F2F-A7AA-53CC70AF970F}">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C045E1-D53B-4C1E-9004-704B205DE99B}">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2B40C3-0FD7-4512-BDD5-645A08546784}">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18B2AF-7245-4F56-A812-D04E06474A0D}">
      <dsp:nvSpPr>
        <dsp:cNvPr id="0" name=""/>
        <dsp:cNvSpPr/>
      </dsp:nvSpPr>
      <dsp:spPr>
        <a:xfrm>
          <a:off x="2844800" y="1828800"/>
          <a:ext cx="2235200" cy="2235200"/>
        </a:xfrm>
        <a:prstGeom prst="gear9">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Diverse Sub-populations </a:t>
          </a:r>
          <a:endParaRPr lang="en-US" sz="1200" kern="1200" dirty="0"/>
        </a:p>
      </dsp:txBody>
      <dsp:txXfrm>
        <a:off x="2844800" y="1828800"/>
        <a:ext cx="2235200" cy="2235200"/>
      </dsp:txXfrm>
    </dsp:sp>
    <dsp:sp modelId="{A041FD7D-1C17-45CF-8605-1B9CB53F5A46}">
      <dsp:nvSpPr>
        <dsp:cNvPr id="0" name=""/>
        <dsp:cNvSpPr/>
      </dsp:nvSpPr>
      <dsp:spPr>
        <a:xfrm>
          <a:off x="1544320" y="1300480"/>
          <a:ext cx="1625600" cy="1625600"/>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Northern and Rural Sense of Community: attitudes</a:t>
          </a:r>
          <a:endParaRPr lang="en-US" sz="800" kern="1200" dirty="0"/>
        </a:p>
      </dsp:txBody>
      <dsp:txXfrm>
        <a:off x="1544320" y="1300480"/>
        <a:ext cx="1625600" cy="1625600"/>
      </dsp:txXfrm>
    </dsp:sp>
    <dsp:sp modelId="{FEC3B6CD-5ABD-4B61-85A7-94DF0EA7D29D}">
      <dsp:nvSpPr>
        <dsp:cNvPr id="0" name=""/>
        <dsp:cNvSpPr/>
      </dsp:nvSpPr>
      <dsp:spPr>
        <a:xfrm rot="20700000">
          <a:off x="2454821" y="178981"/>
          <a:ext cx="1592756" cy="1592756"/>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Issues of Confidentiality</a:t>
          </a:r>
          <a:endParaRPr lang="en-US" sz="800" kern="1200" dirty="0"/>
        </a:p>
      </dsp:txBody>
      <dsp:txXfrm>
        <a:off x="2804160" y="528320"/>
        <a:ext cx="894080" cy="894080"/>
      </dsp:txXfrm>
    </dsp:sp>
    <dsp:sp modelId="{BFB1C737-A62A-4C86-83B6-A6B8E9A8A241}">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34E2EB-B8B8-4624-8F31-C8BE7EE9054A}">
      <dsp:nvSpPr>
        <dsp:cNvPr id="0" name=""/>
        <dsp:cNvSpPr/>
      </dsp:nvSpPr>
      <dsp:spPr>
        <a:xfrm>
          <a:off x="305657" y="787404"/>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D017FF-F261-414D-9680-9AA9D4752649}">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560583-2A82-40F1-A599-DC7A67AA4AD3}">
      <dsp:nvSpPr>
        <dsp:cNvPr id="0" name=""/>
        <dsp:cNvSpPr/>
      </dsp:nvSpPr>
      <dsp:spPr>
        <a:xfrm>
          <a:off x="304810" y="1227039"/>
          <a:ext cx="2235200" cy="2235200"/>
        </a:xfrm>
        <a:prstGeom prst="gear9">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IPV Awareness and Education</a:t>
          </a:r>
          <a:endParaRPr lang="en-US" sz="900" kern="1200" dirty="0"/>
        </a:p>
      </dsp:txBody>
      <dsp:txXfrm>
        <a:off x="304810" y="1227039"/>
        <a:ext cx="2235200" cy="2235200"/>
      </dsp:txXfrm>
    </dsp:sp>
    <dsp:sp modelId="{46861DEE-9194-4200-84AF-0602D8F6A472}">
      <dsp:nvSpPr>
        <dsp:cNvPr id="0" name=""/>
        <dsp:cNvSpPr/>
      </dsp:nvSpPr>
      <dsp:spPr>
        <a:xfrm>
          <a:off x="2514604" y="204923"/>
          <a:ext cx="1625600" cy="1625600"/>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Integrated Case Management</a:t>
          </a:r>
          <a:endParaRPr lang="en-US" sz="900" kern="1200" dirty="0"/>
        </a:p>
      </dsp:txBody>
      <dsp:txXfrm>
        <a:off x="2514604" y="204923"/>
        <a:ext cx="1625600" cy="1625600"/>
      </dsp:txXfrm>
    </dsp:sp>
    <dsp:sp modelId="{BC0EA0EF-6AA9-468E-B061-31844CAE051C}">
      <dsp:nvSpPr>
        <dsp:cNvPr id="0" name=""/>
        <dsp:cNvSpPr/>
      </dsp:nvSpPr>
      <dsp:spPr>
        <a:xfrm rot="20700000">
          <a:off x="2312587" y="1787018"/>
          <a:ext cx="1592756" cy="1592756"/>
        </a:xfrm>
        <a:prstGeom prst="gear6">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Toward Non-Violent Communities</a:t>
          </a:r>
          <a:endParaRPr lang="en-US" sz="900" kern="1200" dirty="0"/>
        </a:p>
      </dsp:txBody>
      <dsp:txXfrm>
        <a:off x="2661925" y="2136357"/>
        <a:ext cx="894080" cy="894080"/>
      </dsp:txXfrm>
    </dsp:sp>
    <dsp:sp modelId="{551A5C36-C745-4568-994B-A326A8649471}">
      <dsp:nvSpPr>
        <dsp:cNvPr id="0" name=""/>
        <dsp:cNvSpPr/>
      </dsp:nvSpPr>
      <dsp:spPr>
        <a:xfrm>
          <a:off x="4419605" y="31265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CD1BC2-2B9E-4F14-8CC7-7BB3E01A099A}">
      <dsp:nvSpPr>
        <dsp:cNvPr id="0" name=""/>
        <dsp:cNvSpPr/>
      </dsp:nvSpPr>
      <dsp:spPr>
        <a:xfrm>
          <a:off x="1828808" y="23643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CE8A4F-4A2D-4020-9A49-3BE16099B30C}">
      <dsp:nvSpPr>
        <dsp:cNvPr id="0" name=""/>
        <dsp:cNvSpPr/>
      </dsp:nvSpPr>
      <dsp:spPr>
        <a:xfrm>
          <a:off x="5965952" y="-830357"/>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7E8241-B18E-4E2F-9DEF-856F893FF044}" type="datetimeFigureOut">
              <a:rPr lang="en-US" smtClean="0"/>
              <a:pPr/>
              <a:t>3/16/2016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F469C5-D6F4-45C0-8E8F-173940F2BEAF}" type="slidenum">
              <a:rPr lang="en-US" smtClean="0"/>
              <a:pPr/>
              <a:t>‹#›</a:t>
            </a:fld>
            <a:endParaRPr lang="en-US"/>
          </a:p>
        </p:txBody>
      </p:sp>
    </p:spTree>
    <p:extLst>
      <p:ext uri="{BB962C8B-B14F-4D97-AF65-F5344CB8AC3E}">
        <p14:creationId xmlns="" xmlns:p14="http://schemas.microsoft.com/office/powerpoint/2010/main" val="3736663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E36EAB-55E7-48F1-895E-ECC2A5CF5D9B}" type="datetimeFigureOut">
              <a:rPr lang="en-US" smtClean="0"/>
              <a:pPr/>
              <a:t>3/16/2016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BF2E4-07ED-4A1F-BBFF-C4340DDABCF5}" type="slidenum">
              <a:rPr lang="en-US" smtClean="0"/>
              <a:pPr/>
              <a:t>‹#›</a:t>
            </a:fld>
            <a:endParaRPr lang="en-US"/>
          </a:p>
        </p:txBody>
      </p:sp>
    </p:spTree>
    <p:extLst>
      <p:ext uri="{BB962C8B-B14F-4D97-AF65-F5344CB8AC3E}">
        <p14:creationId xmlns="" xmlns:p14="http://schemas.microsoft.com/office/powerpoint/2010/main" val="1039674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a:t>
            </a:fld>
            <a:endParaRPr lang="en-US"/>
          </a:p>
        </p:txBody>
      </p:sp>
    </p:spTree>
    <p:extLst>
      <p:ext uri="{BB962C8B-B14F-4D97-AF65-F5344CB8AC3E}">
        <p14:creationId xmlns="" xmlns:p14="http://schemas.microsoft.com/office/powerpoint/2010/main" val="1954826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Northern focus group was made up of eleven participants representing: Family and Community Support Services (FCSS), Human Services/Alberta Works, Victim Services, Child Family Services, Social Work, Addictions and Mental Health, IPV treatment, Women’s Shelter, and the RCMP.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Eight participants identified as Caucasian or White, another as Canadian, Scottish, French, one identified as Danish, and one remained undeclared.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Eight of the participants were female and three male.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Average length in current position was 4 years.</a:t>
            </a: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12</a:t>
            </a:fld>
            <a:endParaRPr lang="en-US"/>
          </a:p>
        </p:txBody>
      </p:sp>
    </p:spTree>
    <p:extLst>
      <p:ext uri="{BB962C8B-B14F-4D97-AF65-F5344CB8AC3E}">
        <p14:creationId xmlns="" xmlns:p14="http://schemas.microsoft.com/office/powerpoint/2010/main" val="414747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a:t>
            </a:r>
            <a:r>
              <a:rPr lang="en-US" baseline="0" dirty="0" smtClean="0"/>
              <a:t> the Media scan </a:t>
            </a:r>
            <a:r>
              <a:rPr lang="en-US" baseline="0" dirty="0" err="1" smtClean="0"/>
              <a:t>Amynah</a:t>
            </a:r>
            <a:r>
              <a:rPr lang="en-US" baseline="0" dirty="0" smtClean="0"/>
              <a:t> found six main stories: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was a woman who murdered her common-law husband last June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-one was a ex-husband who shot and killed his ex-wife, her boyfriend, then himself June 2013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one with the ex-husband murdering his ex-wife and her daughter back in 2010 (will discuss this more next)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 ex-common-law husband stabbed his ex to death; 911 ignored the call 2005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woman killed by her husband 2005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2002 another common-law husband killed his wife</a:t>
            </a: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13</a:t>
            </a:fld>
            <a:endParaRPr lang="en-US"/>
          </a:p>
        </p:txBody>
      </p:sp>
    </p:spTree>
    <p:extLst>
      <p:ext uri="{BB962C8B-B14F-4D97-AF65-F5344CB8AC3E}">
        <p14:creationId xmlns="" xmlns:p14="http://schemas.microsoft.com/office/powerpoint/2010/main" val="3592737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PROTECTIVE FACTORS: </a:t>
            </a:r>
            <a:r>
              <a:rPr lang="en-US" sz="1200" dirty="0" smtClean="0"/>
              <a:t>Ample resources are required for a woman to escape an abusive relationship and to live independently as p</a:t>
            </a:r>
            <a:r>
              <a:rPr lang="en-US" sz="1200" kern="1200" dirty="0" smtClean="0">
                <a:solidFill>
                  <a:schemeClr val="tx1"/>
                </a:solidFill>
                <a:effectLst/>
                <a:latin typeface="+mn-lt"/>
                <a:ea typeface="+mn-ea"/>
                <a:cs typeface="+mn-cs"/>
              </a:rPr>
              <a:t>overty is a huge barrier for women experiencing domestic violence in this northern Alberta community.								</a:t>
            </a:r>
          </a:p>
          <a:p>
            <a:r>
              <a:rPr lang="en-US" sz="1200" b="1" kern="1200" dirty="0" smtClean="0">
                <a:solidFill>
                  <a:schemeClr val="tx1"/>
                </a:solidFill>
                <a:effectLst/>
                <a:latin typeface="+mn-lt"/>
                <a:ea typeface="+mn-ea"/>
                <a:cs typeface="+mn-cs"/>
              </a:rPr>
              <a:t>INFORMAL SUPPORTS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Although this area has a strong sense of community, attitudes are relatively traditional.  There is a lot of victim-blaming and little understanding of the needs of the LGBT community.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FORMAL SERVICES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immigrant women, there is inadequate access to education in English as a Second Language and to translation services.  </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-Access to mental health service is inadequate in this region.  There are long waits for therapy, and help does not always come from a consistent provider.  </a:t>
            </a:r>
          </a:p>
          <a:p>
            <a:r>
              <a:rPr lang="en-US" sz="1200" kern="1200" dirty="0" smtClean="0">
                <a:solidFill>
                  <a:schemeClr val="tx1"/>
                </a:solidFill>
                <a:effectLst/>
                <a:latin typeface="+mn-lt"/>
                <a:ea typeface="+mn-ea"/>
                <a:cs typeface="+mn-cs"/>
              </a:rPr>
              <a:t>-Many service providers are struggling with issues of high staff turnover, unstable funding and frequent reorganization of government departments.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JUSTICE SYSTEM</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justice system in this area is seen as highly dysfunctional</a:t>
            </a:r>
            <a:r>
              <a:rPr lang="en-US" sz="1200" kern="1200" baseline="0" dirty="0" smtClean="0">
                <a:solidFill>
                  <a:schemeClr val="tx1"/>
                </a:solidFill>
                <a:effectLst/>
                <a:latin typeface="+mn-lt"/>
                <a:ea typeface="+mn-ea"/>
                <a:cs typeface="+mn-cs"/>
              </a:rPr>
              <a:t> one of the IPV incidents in the media scan where a man murdered his ex-wife and daughter took 4 years to get to trial</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CONTEXT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Lack of confidentiality is seen as a greater concern in rural and northern communities, where service providers may know the abuser or even be related to him.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Partners of men temporarily employed in the oil industry were identified as a particularly vulnerable group.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Women from higher income groups may be reluctant to reach out for either formal services or informal support due to the social stigma that come from identifying themselves as abused.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First Nations/Aboriginal: some see it as hopelessness and the inability to see alternatives, rooted in the historical trauma and the inter-generational violence that First Nations experienced. Participants discussed that some people do not want to hear this (i.e. historical trauma) as an “excuse” any longer. First Nations have barriers of loss financially, socially, and culturally if they leave the community and if they stay, they face confidentiality and privacy issues when accessing services on reserve (e.g. even in accessing the Health Unit). If they do want to go off reserve to access services then they face transportation as a barrier since costs are huge to pay someone to drive if no personal transportation exists. Extreme seclusion was also discussed…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IPV PREVENTION PUBLIC EDUCATION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Education was discussed as the key to the prevention of domestic violence.  It should be integrated into the school curriculum, so that all children receive good information about this topic.  Using role models that young people look up to may help.  These include athletes and RCMP officers.</a:t>
            </a: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14</a:t>
            </a:fld>
            <a:endParaRPr lang="en-US"/>
          </a:p>
        </p:txBody>
      </p:sp>
    </p:spTree>
    <p:extLst>
      <p:ext uri="{BB962C8B-B14F-4D97-AF65-F5344CB8AC3E}">
        <p14:creationId xmlns="" xmlns:p14="http://schemas.microsoft.com/office/powerpoint/2010/main" val="1798625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PROTECTIVE FACTORS		</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“That’s one of the biggest things for us, is affordable housing. Safe, affordable housing. Out of all the second stage shelters in [location A], I believe the province funds two—only two. So the rest are sustained by, like, fundraising and whatever else, you know, basically what shelter directors and boards can come up with to keep them afloat, and it’s never enough. The one building in [location B], it’s all piecing together grants and fundraising for dollars and doing whatever, whereas all the literature shows that women who have safe, affordable, some type of supported housing, like, they do better.” </a:t>
            </a:r>
            <a:r>
              <a:rPr lang="en-US" sz="1200" b="1" kern="1200" dirty="0" smtClean="0">
                <a:solidFill>
                  <a:schemeClr val="tx1"/>
                </a:solidFill>
                <a:effectLst/>
                <a:latin typeface="+mn-lt"/>
                <a:ea typeface="+mn-ea"/>
                <a:cs typeface="+mn-cs"/>
              </a:rPr>
              <a:t>(Line 743-751 FC6 FG)</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Participant: </a:t>
            </a:r>
            <a:r>
              <a:rPr lang="en-US" sz="1200" i="1" kern="1200" dirty="0" smtClean="0">
                <a:solidFill>
                  <a:schemeClr val="tx1"/>
                </a:solidFill>
                <a:effectLst/>
                <a:latin typeface="+mn-lt"/>
                <a:ea typeface="+mn-ea"/>
                <a:cs typeface="+mn-cs"/>
              </a:rPr>
              <a:t>“—he’s the breadwinner, he’s incarcerated, he’s not going back in the oilfield, right? And ‘how am I going to sustain my lifestyle?’.”</a:t>
            </a:r>
            <a:r>
              <a:rPr lang="en-US" sz="1200" kern="1200" dirty="0" smtClean="0">
                <a:solidFill>
                  <a:schemeClr val="tx1"/>
                </a:solidFill>
                <a:effectLst/>
                <a:latin typeface="+mn-lt"/>
                <a:ea typeface="+mn-ea"/>
                <a:cs typeface="+mn-cs"/>
              </a:rPr>
              <a:t> (Line 1128-1130 FC6 FG)</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INFORMAL SUPPORTS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“…But then also they’re still being very isolated, they’re still not a having the support of their [several voices] friends and family.”</a:t>
            </a:r>
            <a:r>
              <a:rPr lang="en-US" sz="1200" b="1" kern="1200" dirty="0" smtClean="0">
                <a:solidFill>
                  <a:schemeClr val="tx1"/>
                </a:solidFill>
                <a:effectLst/>
                <a:latin typeface="+mn-lt"/>
                <a:ea typeface="+mn-ea"/>
                <a:cs typeface="+mn-cs"/>
              </a:rPr>
              <a:t> (Line 2172-2173 FC6 FG)</a:t>
            </a:r>
          </a:p>
          <a:p>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“And there’s no acknowledgement of the trauma. Maybe sometimes you have to—it takes a while to get on your feet, and then you want to be looking for a job or doing whatever, and then they, ‘Yes, because I’m at the shelter, I don’t have any other money for anything.’ Even those small little self-care things.” </a:t>
            </a:r>
            <a:r>
              <a:rPr lang="en-US" sz="1200" kern="1200" dirty="0" smtClean="0">
                <a:solidFill>
                  <a:schemeClr val="tx1"/>
                </a:solidFill>
                <a:effectLst/>
                <a:latin typeface="+mn-lt"/>
                <a:ea typeface="+mn-ea"/>
                <a:cs typeface="+mn-cs"/>
              </a:rPr>
              <a:t>(Line 1517-1521 FC6 FG)</a:t>
            </a:r>
          </a:p>
          <a:p>
            <a:pPr lvl="0"/>
            <a:r>
              <a:rPr lang="en-US" sz="1200" i="1" kern="1200" dirty="0" smtClean="0">
                <a:solidFill>
                  <a:schemeClr val="tx1"/>
                </a:solidFill>
                <a:effectLst/>
                <a:latin typeface="+mn-lt"/>
                <a:ea typeface="+mn-ea"/>
                <a:cs typeface="+mn-cs"/>
              </a:rPr>
              <a:t>“You made your bed, now lie in it,… more of the sexism and the stereotyping gender roles—“</a:t>
            </a:r>
            <a:r>
              <a:rPr lang="en-US" sz="1200" kern="1200" dirty="0" smtClean="0">
                <a:solidFill>
                  <a:schemeClr val="tx1"/>
                </a:solidFill>
                <a:effectLst/>
                <a:latin typeface="+mn-lt"/>
                <a:ea typeface="+mn-ea"/>
                <a:cs typeface="+mn-cs"/>
              </a:rPr>
              <a:t> (Line 1999-2001 FC6 FG)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FORMAL SERVICES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“I think we also need to be doing a better job of meeting people where they’re at, not placing support for help or validation solely on if she chooses to leave or not leave. Because a lot of women feel so much shame about having left and then going back that they won’t—they feel that it’s  conditional, that this is what she has to do to access that, and providing, “If this is what you want to do, we’ll work with a safety plan. We’ll still provide you with support and resources,” rather than ‘The only way you’re worthy of help is if you’re smart enough to leave.’”</a:t>
            </a:r>
            <a:r>
              <a:rPr lang="en-US" sz="1200" b="1" kern="1200" dirty="0" smtClean="0">
                <a:solidFill>
                  <a:schemeClr val="tx1"/>
                </a:solidFill>
                <a:effectLst/>
                <a:latin typeface="+mn-lt"/>
                <a:ea typeface="+mn-ea"/>
                <a:cs typeface="+mn-cs"/>
              </a:rPr>
              <a:t> (Line 1967-1974 FC6 FG)</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“…our job is to provide a safe, secure environment for women escaping domestic violence temporarily, permanently, whatever, yet there’s all these expectations on us. I feel from the community that we can get these women up and housed and with jobs and everything, and when we don’t, that’s deemed failure….”</a:t>
            </a:r>
            <a:r>
              <a:rPr lang="en-US" sz="1200" kern="1200" dirty="0" smtClean="0">
                <a:solidFill>
                  <a:schemeClr val="tx1"/>
                </a:solidFill>
                <a:effectLst/>
                <a:latin typeface="+mn-lt"/>
                <a:ea typeface="+mn-ea"/>
                <a:cs typeface="+mn-cs"/>
              </a:rPr>
              <a:t> (Line 1468-1473 FC6 FG)</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“…if somebody has some developmental delays, addictions, or mental health issues—like, obstacles [several voices] and seriously, hoops. But even though they have more obstacles and more and other difficult challenges, it’s almost overwhelming. They have to have a really strong advocate and support, but even that as we say their housing is key…”</a:t>
            </a:r>
            <a:r>
              <a:rPr lang="en-US" sz="1200" kern="1200" dirty="0" smtClean="0">
                <a:solidFill>
                  <a:schemeClr val="tx1"/>
                </a:solidFill>
                <a:effectLst/>
                <a:latin typeface="+mn-lt"/>
                <a:ea typeface="+mn-ea"/>
                <a:cs typeface="+mn-cs"/>
              </a:rPr>
              <a:t> (Line 1574-1579 FC6 FG)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JUSTICE SYSTEM</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a:t>
            </a:r>
            <a:r>
              <a:rPr lang="en-US" sz="1200" b="1" i="1" kern="1200" dirty="0" smtClean="0">
                <a:solidFill>
                  <a:schemeClr val="tx1"/>
                </a:solidFill>
                <a:effectLst/>
                <a:latin typeface="+mn-lt"/>
                <a:ea typeface="+mn-ea"/>
                <a:cs typeface="+mn-cs"/>
              </a:rPr>
              <a:t>of course, you would like to say they have—people have equal rights and they have that, but in reality—it’s not true. Women are—a lot of kind of things are lesser than. But people generally get more time for property crimes than they do for crimes against people or children. So it’s kind of what are we kind of valuing there when you really kind of look at the…</a:t>
            </a:r>
            <a:r>
              <a:rPr lang="en-US" sz="1200" b="1" kern="1200" dirty="0" smtClean="0">
                <a:solidFill>
                  <a:schemeClr val="tx1"/>
                </a:solidFill>
                <a:effectLst/>
                <a:latin typeface="+mn-lt"/>
                <a:ea typeface="+mn-ea"/>
                <a:cs typeface="+mn-cs"/>
              </a:rPr>
              <a:t>(Line 1188-1194 FC6 FG)</a:t>
            </a:r>
          </a:p>
          <a:p>
            <a:pPr lvl="0"/>
            <a:endParaRPr lang="en-US" sz="1200" b="1"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“…Yes, it’s still her going, “Well, I don’t want to go to court, I don’t want this to happen. This might happen to him.” And you’re, like, “Those were his actions, his decisions put him there.”</a:t>
            </a:r>
            <a:r>
              <a:rPr lang="en-US" sz="1200" kern="1200" dirty="0" smtClean="0">
                <a:solidFill>
                  <a:schemeClr val="tx1"/>
                </a:solidFill>
                <a:effectLst/>
                <a:latin typeface="+mn-lt"/>
                <a:ea typeface="+mn-ea"/>
                <a:cs typeface="+mn-cs"/>
              </a:rPr>
              <a:t> (Line 2184-2186 FC6 FG)</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“It’s highlighted how dysfunctional the justice system is. It’s 4 years and they haven’t even had a preliminary inquiry into it. Canadian law has accepted a 2-year wait now, but this just goes to extremities. These people are coming, they have twenty people at each appearance that [inaudible] have. Just recently, they asked for a psych assessment after 4 years. It’s totally [both voices] they did an interview for [organization F] here just 6 months ago. Yeah, it’s just amazing; like, the family, the sisters of the deceased; they’re totally being re-victimized by a system that’s failing them drastically, drastically.” </a:t>
            </a:r>
            <a:r>
              <a:rPr lang="en-US" sz="1200" kern="1200" dirty="0" smtClean="0">
                <a:solidFill>
                  <a:schemeClr val="tx1"/>
                </a:solidFill>
                <a:effectLst/>
                <a:latin typeface="+mn-lt"/>
                <a:ea typeface="+mn-ea"/>
                <a:cs typeface="+mn-cs"/>
              </a:rPr>
              <a:t>(Line 1639-1647 FC6 FG)</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CONTEXT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“with our large population, people who work oilfield and it’s you’re gone this long, back this long, that often you get men who have a disconnect from the family, </a:t>
            </a:r>
            <a:r>
              <a:rPr lang="en-US" sz="1200" b="1" i="1" kern="1200" dirty="0" err="1" smtClean="0">
                <a:solidFill>
                  <a:schemeClr val="tx1"/>
                </a:solidFill>
                <a:effectLst/>
                <a:latin typeface="+mn-lt"/>
                <a:ea typeface="+mn-ea"/>
                <a:cs typeface="+mn-cs"/>
              </a:rPr>
              <a:t>‘cause</a:t>
            </a:r>
            <a:r>
              <a:rPr lang="en-US" sz="1200" b="1" i="1" kern="1200" dirty="0" smtClean="0">
                <a:solidFill>
                  <a:schemeClr val="tx1"/>
                </a:solidFill>
                <a:effectLst/>
                <a:latin typeface="+mn-lt"/>
                <a:ea typeface="+mn-ea"/>
                <a:cs typeface="+mn-cs"/>
              </a:rPr>
              <a:t> that family functions really well without them, and then they come back, and it’s, like, where’s their place in that home. It’s an adjustment period.”</a:t>
            </a:r>
            <a:r>
              <a:rPr lang="en-US" sz="1200" b="1" kern="1200" dirty="0" smtClean="0">
                <a:solidFill>
                  <a:schemeClr val="tx1"/>
                </a:solidFill>
                <a:effectLst/>
                <a:latin typeface="+mn-lt"/>
                <a:ea typeface="+mn-ea"/>
                <a:cs typeface="+mn-cs"/>
              </a:rPr>
              <a:t> (Line 1887-1893 FC6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“The population is outgrowing the resources, </a:t>
            </a:r>
            <a:r>
              <a:rPr lang="en-US" sz="1200" i="1" kern="1200" dirty="0" err="1" smtClean="0">
                <a:solidFill>
                  <a:schemeClr val="tx1"/>
                </a:solidFill>
                <a:effectLst/>
                <a:latin typeface="+mn-lt"/>
                <a:ea typeface="+mn-ea"/>
                <a:cs typeface="+mn-cs"/>
              </a:rPr>
              <a:t>‘cause</a:t>
            </a:r>
            <a:r>
              <a:rPr lang="en-US" sz="1200" i="1" kern="1200" dirty="0" smtClean="0">
                <a:solidFill>
                  <a:schemeClr val="tx1"/>
                </a:solidFill>
                <a:effectLst/>
                <a:latin typeface="+mn-lt"/>
                <a:ea typeface="+mn-ea"/>
                <a:cs typeface="+mn-cs"/>
              </a:rPr>
              <a:t> the resources aren’t going to get more money until the population’s officially higher or—, our shadow population [both voices] Which aren’t counted, so you don’t get dollars for people that aren’t counted.” </a:t>
            </a:r>
            <a:r>
              <a:rPr lang="en-US" sz="1200" kern="1200" dirty="0" smtClean="0">
                <a:solidFill>
                  <a:schemeClr val="tx1"/>
                </a:solidFill>
                <a:effectLst/>
                <a:latin typeface="+mn-lt"/>
                <a:ea typeface="+mn-ea"/>
                <a:cs typeface="+mn-cs"/>
              </a:rPr>
              <a:t>(Line 1468-1473 FC6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IPV PREVENTION PUBLIC EDUCATION</a:t>
            </a:r>
          </a:p>
          <a:p>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“…we’re talking about changing values [several voices], even if you had 10 billion dollars, half of what’s just been said isn’t a solution that can’t be fixed with money…”</a:t>
            </a:r>
            <a:r>
              <a:rPr lang="en-US" sz="1200" b="1" kern="1200" dirty="0" smtClean="0">
                <a:solidFill>
                  <a:schemeClr val="tx1"/>
                </a:solidFill>
                <a:effectLst/>
                <a:latin typeface="+mn-lt"/>
                <a:ea typeface="+mn-ea"/>
                <a:cs typeface="+mn-cs"/>
              </a:rPr>
              <a:t>  (Line 1981-1983 FC6 FG)</a:t>
            </a:r>
          </a:p>
          <a:p>
            <a:pPr lvl="0"/>
            <a:endParaRPr lang="en-US" dirty="0" smtClean="0">
              <a:effectLst/>
            </a:endParaRPr>
          </a:p>
          <a:p>
            <a:pPr lvl="0"/>
            <a:r>
              <a:rPr lang="en-US" sz="1200" i="1" kern="1200" dirty="0" smtClean="0">
                <a:solidFill>
                  <a:schemeClr val="tx1"/>
                </a:solidFill>
                <a:effectLst/>
                <a:latin typeface="+mn-lt"/>
                <a:ea typeface="+mn-ea"/>
                <a:cs typeface="+mn-cs"/>
              </a:rPr>
              <a:t>“…it’s important to be strategic and well planned, there’s nothing worse than trying to send a message out and you don’t have it well formulated. Because you may have the people who—the backlash, “Why are you telling us how to raise our kids.”…”</a:t>
            </a:r>
            <a:r>
              <a:rPr lang="en-US" sz="1200" kern="1200" dirty="0" smtClean="0">
                <a:solidFill>
                  <a:schemeClr val="tx1"/>
                </a:solidFill>
                <a:effectLst/>
                <a:latin typeface="+mn-lt"/>
                <a:ea typeface="+mn-ea"/>
                <a:cs typeface="+mn-cs"/>
              </a:rPr>
              <a:t> (Line 2284-2287 FC6 FG)</a:t>
            </a:r>
            <a:endParaRPr lang="en-US" dirty="0" smtClean="0">
              <a:effectLst/>
            </a:endParaRPr>
          </a:p>
          <a:p>
            <a:pPr lvl="0"/>
            <a:r>
              <a:rPr lang="en-US" sz="1200" kern="1200" dirty="0" smtClean="0">
                <a:solidFill>
                  <a:schemeClr val="tx1"/>
                </a:solidFill>
                <a:effectLst/>
                <a:latin typeface="+mn-lt"/>
                <a:ea typeface="+mn-ea"/>
                <a:cs typeface="+mn-cs"/>
              </a:rPr>
              <a:t>Public education may come through communities being publicly profiled</a:t>
            </a:r>
          </a:p>
          <a:p>
            <a:pPr lvl="0"/>
            <a:r>
              <a:rPr lang="en-US" sz="1200" i="1" kern="1200" dirty="0" smtClean="0">
                <a:solidFill>
                  <a:schemeClr val="tx1"/>
                </a:solidFill>
                <a:effectLst/>
                <a:latin typeface="+mn-lt"/>
                <a:ea typeface="+mn-ea"/>
                <a:cs typeface="+mn-cs"/>
              </a:rPr>
              <a:t>-“… incorporating in everything and teaching that, as a basic value..”</a:t>
            </a:r>
            <a:r>
              <a:rPr lang="en-US" sz="1200" kern="1200" dirty="0" smtClean="0">
                <a:solidFill>
                  <a:schemeClr val="tx1"/>
                </a:solidFill>
                <a:effectLst/>
                <a:latin typeface="+mn-lt"/>
                <a:ea typeface="+mn-ea"/>
                <a:cs typeface="+mn-cs"/>
              </a:rPr>
              <a:t> (Line 1929-1930 FC6 FG)</a:t>
            </a: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15</a:t>
            </a:fld>
            <a:endParaRPr lang="en-US"/>
          </a:p>
        </p:txBody>
      </p:sp>
    </p:spTree>
    <p:extLst>
      <p:ext uri="{BB962C8B-B14F-4D97-AF65-F5344CB8AC3E}">
        <p14:creationId xmlns="" xmlns:p14="http://schemas.microsoft.com/office/powerpoint/2010/main" val="1631473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the</a:t>
            </a:r>
            <a:r>
              <a:rPr lang="en-US" baseline="0" dirty="0" smtClean="0"/>
              <a:t> diagram suggests, there are many simultaneous factors within Alberta impacting abused women</a:t>
            </a:r>
            <a:endParaRPr lang="en-US" dirty="0" smtClean="0"/>
          </a:p>
          <a:p>
            <a:pPr marL="171450" indent="-171450">
              <a:buFont typeface="Arial" panose="020B0604020202020204" pitchFamily="34" charset="0"/>
              <a:buChar char="•"/>
            </a:pPr>
            <a:r>
              <a:rPr lang="en-US" dirty="0" smtClean="0"/>
              <a:t>Low Socio-Economic Status of Abused Women</a:t>
            </a:r>
          </a:p>
          <a:p>
            <a:pPr marL="628650" lvl="1" indent="-171450">
              <a:buFont typeface="Arial" panose="020B0604020202020204" pitchFamily="34" charset="0"/>
              <a:buChar char="•"/>
            </a:pPr>
            <a:r>
              <a:rPr lang="en-US" dirty="0" smtClean="0"/>
              <a:t>Housing and Cost of Living Challenges</a:t>
            </a:r>
          </a:p>
          <a:p>
            <a:pPr marL="628650" lvl="1" indent="-171450">
              <a:buFont typeface="Arial" panose="020B0604020202020204" pitchFamily="34" charset="0"/>
              <a:buChar char="•"/>
            </a:pPr>
            <a:r>
              <a:rPr lang="en-US" dirty="0" smtClean="0"/>
              <a:t>Lack of Transportation; Geographic Isolation</a:t>
            </a:r>
          </a:p>
          <a:p>
            <a:pPr marL="171450" indent="-171450">
              <a:buFont typeface="Arial" panose="020B0604020202020204" pitchFamily="34" charset="0"/>
              <a:buChar char="•"/>
            </a:pPr>
            <a:r>
              <a:rPr lang="en-US" dirty="0" smtClean="0"/>
              <a:t>Negotiating the Justice System</a:t>
            </a:r>
          </a:p>
          <a:p>
            <a:pPr marL="171450" indent="-171450">
              <a:buFont typeface="Arial" panose="020B0604020202020204" pitchFamily="34" charset="0"/>
              <a:buChar char="•"/>
            </a:pPr>
            <a:r>
              <a:rPr lang="en-US" dirty="0" smtClean="0"/>
              <a:t>Specialized IPV Training for Helping Professionals and Courts Dealing With Family Violence Cases</a:t>
            </a:r>
          </a:p>
          <a:p>
            <a:pPr marL="171450" indent="-171450">
              <a:buFont typeface="Arial" panose="020B0604020202020204" pitchFamily="34" charset="0"/>
              <a:buChar char="•"/>
            </a:pPr>
            <a:r>
              <a:rPr lang="en-US" dirty="0" smtClean="0"/>
              <a:t>Overhaul of the Current Justice System from Reactive to Preventative</a:t>
            </a:r>
          </a:p>
          <a:p>
            <a:pPr marL="171450" indent="-171450">
              <a:buFont typeface="Arial" panose="020B0604020202020204" pitchFamily="34" charset="0"/>
              <a:buChar char="•"/>
            </a:pPr>
            <a:r>
              <a:rPr lang="en-US" dirty="0" smtClean="0"/>
              <a:t>Diverse Sub-populations in Alberta</a:t>
            </a:r>
          </a:p>
          <a:p>
            <a:pPr marL="171450" indent="-171450">
              <a:buFont typeface="Arial" panose="020B0604020202020204" pitchFamily="34" charset="0"/>
              <a:buChar char="•"/>
            </a:pPr>
            <a:r>
              <a:rPr lang="en-US" dirty="0" smtClean="0"/>
              <a:t>Capacity of Service Providers to Deliver Programs Tied to Resource Allocation </a:t>
            </a:r>
          </a:p>
          <a:p>
            <a:pPr marL="628650" lvl="1" indent="-171450">
              <a:buFont typeface="Arial" panose="020B0604020202020204" pitchFamily="34" charset="0"/>
              <a:buChar char="•"/>
            </a:pPr>
            <a:r>
              <a:rPr lang="en-US" dirty="0" smtClean="0"/>
              <a:t>lack of specialized services</a:t>
            </a:r>
          </a:p>
          <a:p>
            <a:pPr marL="171450" indent="-171450">
              <a:buFont typeface="Arial" panose="020B0604020202020204" pitchFamily="34" charset="0"/>
              <a:buChar char="•"/>
            </a:pPr>
            <a:r>
              <a:rPr lang="en-US" dirty="0" smtClean="0"/>
              <a:t>Northern and Rural Sense of Community: attitudes</a:t>
            </a:r>
          </a:p>
          <a:p>
            <a:pPr marL="171450" indent="-171450">
              <a:buFont typeface="Arial" panose="020B0604020202020204" pitchFamily="34" charset="0"/>
              <a:buChar char="•"/>
            </a:pPr>
            <a:r>
              <a:rPr lang="en-US" dirty="0" smtClean="0"/>
              <a:t>Issues of Confidentiality</a:t>
            </a:r>
          </a:p>
          <a:p>
            <a:pPr marL="171450" indent="-171450">
              <a:buFont typeface="Arial" panose="020B0604020202020204" pitchFamily="34" charset="0"/>
              <a:buChar char="•"/>
            </a:pPr>
            <a:r>
              <a:rPr lang="en-US" dirty="0" smtClean="0"/>
              <a:t>Integrated Case Management- Service providers coming together</a:t>
            </a:r>
          </a:p>
          <a:p>
            <a:pPr marL="171450" indent="-171450">
              <a:buFont typeface="Arial" panose="020B0604020202020204" pitchFamily="34" charset="0"/>
              <a:buChar char="•"/>
            </a:pPr>
            <a:r>
              <a:rPr lang="en-US" dirty="0" smtClean="0"/>
              <a:t>Family Violence Awareness and Education</a:t>
            </a:r>
          </a:p>
          <a:p>
            <a:pPr marL="171450" indent="-171450">
              <a:buFont typeface="Arial" panose="020B0604020202020204" pitchFamily="34" charset="0"/>
              <a:buChar char="•"/>
            </a:pPr>
            <a:r>
              <a:rPr lang="en-US" dirty="0" smtClean="0"/>
              <a:t>Toward Non-Violent Communities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16</a:t>
            </a:fld>
            <a:endParaRPr lang="en-US"/>
          </a:p>
        </p:txBody>
      </p:sp>
    </p:spTree>
    <p:extLst>
      <p:ext uri="{BB962C8B-B14F-4D97-AF65-F5344CB8AC3E}">
        <p14:creationId xmlns="" xmlns:p14="http://schemas.microsoft.com/office/powerpoint/2010/main" val="2566381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We continue with Knowledge Translation and Dissemination</a:t>
            </a:r>
            <a:r>
              <a:rPr lang="en-CA" sz="1200" b="1" kern="1200" baseline="0" dirty="0" smtClean="0">
                <a:solidFill>
                  <a:schemeClr val="tx1"/>
                </a:solidFill>
                <a:effectLst/>
                <a:latin typeface="+mn-lt"/>
                <a:ea typeface="+mn-ea"/>
                <a:cs typeface="+mn-cs"/>
              </a:rPr>
              <a:t> Activities</a:t>
            </a:r>
          </a:p>
          <a:p>
            <a:pPr marL="171450" indent="-171450">
              <a:buFont typeface="Arial" panose="020B0604020202020204" pitchFamily="34" charset="0"/>
              <a:buChar char="•"/>
            </a:pPr>
            <a:endParaRPr lang="en-CA" sz="1200" b="1" kern="1200" dirty="0" smtClean="0">
              <a:solidFill>
                <a:schemeClr val="tx1"/>
              </a:solidFill>
              <a:effectLst/>
              <a:latin typeface="+mn-lt"/>
              <a:ea typeface="+mn-ea"/>
              <a:cs typeface="+mn-cs"/>
            </a:endParaRPr>
          </a:p>
          <a:p>
            <a:pPr lvl="1"/>
            <a:r>
              <a:rPr lang="en-US" sz="2400" dirty="0" smtClean="0"/>
              <a:t>-Journal publications</a:t>
            </a:r>
          </a:p>
          <a:p>
            <a:pPr lvl="1"/>
            <a:r>
              <a:rPr lang="en-US" sz="2400" dirty="0" smtClean="0"/>
              <a:t>-Community Report/Final Report</a:t>
            </a:r>
          </a:p>
          <a:p>
            <a:pPr lvl="1"/>
            <a:r>
              <a:rPr lang="en-US" sz="2400" dirty="0" smtClean="0"/>
              <a:t>-Connecting with communities and relevant groups toward policy change</a:t>
            </a:r>
          </a:p>
          <a:p>
            <a:pPr lvl="1"/>
            <a:r>
              <a:rPr lang="en-US" sz="2400" dirty="0" smtClean="0"/>
              <a:t>-Knowledge Dissemination Activities </a:t>
            </a:r>
          </a:p>
          <a:p>
            <a:pPr lvl="2"/>
            <a:r>
              <a:rPr lang="en-US" sz="2200" dirty="0" smtClean="0"/>
              <a:t>-Edmonton Police Service: Victim Services Unit Conference, Exploring Challenges/Creating Solutions, October 1 &amp;2, 2015, Edmonton, oral presentation</a:t>
            </a:r>
          </a:p>
          <a:p>
            <a:pPr lvl="2"/>
            <a:r>
              <a:rPr lang="en-US" sz="2200" dirty="0" smtClean="0"/>
              <a:t>-RESOLVE Day: </a:t>
            </a:r>
            <a:r>
              <a:rPr lang="en-US" sz="2200" dirty="0" err="1" smtClean="0"/>
              <a:t>Intimiate</a:t>
            </a:r>
            <a:r>
              <a:rPr lang="en-US" sz="2200" dirty="0" smtClean="0"/>
              <a:t> Partner Violence: Engaging Beyond the Survivor, October 22 &amp; 23, 2015, Regina, oral presentation</a:t>
            </a:r>
          </a:p>
          <a:p>
            <a:pPr lvl="2"/>
            <a:r>
              <a:rPr lang="en-US" sz="2200" dirty="0" smtClean="0"/>
              <a:t>-15</a:t>
            </a:r>
            <a:r>
              <a:rPr lang="en-US" sz="2200" baseline="30000" dirty="0" smtClean="0"/>
              <a:t>th</a:t>
            </a:r>
            <a:r>
              <a:rPr lang="en-US" sz="2200" dirty="0" smtClean="0"/>
              <a:t> Annual Diverse Voices Family Violence Conference, November 10, 2015 Edmonton, </a:t>
            </a:r>
            <a:r>
              <a:rPr lang="en-US" sz="2200" smtClean="0"/>
              <a:t>poster presentation</a:t>
            </a:r>
          </a:p>
          <a:p>
            <a:pPr lvl="2"/>
            <a:endParaRPr lang="en-US" sz="2200" dirty="0" smtClean="0"/>
          </a:p>
          <a:p>
            <a:r>
              <a:rPr lang="en-CA" sz="1200" b="1" kern="1200" dirty="0" smtClean="0">
                <a:solidFill>
                  <a:schemeClr val="tx1"/>
                </a:solidFill>
                <a:effectLst/>
                <a:latin typeface="+mn-lt"/>
                <a:ea typeface="+mn-ea"/>
                <a:cs typeface="+mn-cs"/>
              </a:rPr>
              <a:t>With the change in government we are seeing some changes in funding for housing</a:t>
            </a:r>
            <a:r>
              <a:rPr lang="en-CA" sz="1200" b="1" kern="1200" baseline="0" dirty="0" smtClean="0">
                <a:solidFill>
                  <a:schemeClr val="tx1"/>
                </a:solidFill>
                <a:effectLst/>
                <a:latin typeface="+mn-lt"/>
                <a:ea typeface="+mn-ea"/>
                <a:cs typeface="+mn-cs"/>
              </a:rPr>
              <a:t> and outreach services for women and children</a:t>
            </a:r>
            <a:endParaRPr lang="en-CA"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EDMONTON — The Canadian Press</a:t>
            </a:r>
            <a:endParaRPr lang="en-US"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Published Thursday, Jun. 18, 2015 4:38PM EDT </a:t>
            </a:r>
            <a:endParaRPr lang="en-US" sz="1200" b="1" kern="1200" dirty="0" smtClean="0">
              <a:solidFill>
                <a:schemeClr val="tx1"/>
              </a:solidFill>
              <a:effectLst/>
              <a:latin typeface="+mn-lt"/>
              <a:ea typeface="+mn-ea"/>
              <a:cs typeface="+mn-cs"/>
            </a:endParaRPr>
          </a:p>
          <a:p>
            <a:endParaRPr lang="en-CA"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Alberta adds $682-million for health care and education, reverses cuts </a:t>
            </a:r>
          </a:p>
          <a:p>
            <a:endParaRPr lang="en-CA"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---There is an extra $39 million for Human Services department for a variety of programs, including housing and outreach services for women and children fleeing family violence.</a:t>
            </a:r>
            <a:endParaRPr lang="en-US" sz="1200" b="1" kern="1200" dirty="0" smtClean="0">
              <a:solidFill>
                <a:schemeClr val="tx1"/>
              </a:solidFill>
              <a:effectLst/>
              <a:latin typeface="+mn-lt"/>
              <a:ea typeface="+mn-ea"/>
              <a:cs typeface="+mn-cs"/>
            </a:endParaRPr>
          </a:p>
          <a:p>
            <a:endParaRPr lang="en-CA"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17</a:t>
            </a:fld>
            <a:endParaRPr lang="en-US"/>
          </a:p>
        </p:txBody>
      </p:sp>
    </p:spTree>
    <p:extLst>
      <p:ext uri="{BB962C8B-B14F-4D97-AF65-F5344CB8AC3E}">
        <p14:creationId xmlns="" xmlns:p14="http://schemas.microsoft.com/office/powerpoint/2010/main" val="160684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Selection of focus group locations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FC6 –is a representative location of rural and northern</a:t>
            </a:r>
            <a:r>
              <a:rPr lang="en-US" baseline="0" dirty="0" smtClean="0"/>
              <a:t> </a:t>
            </a:r>
            <a:r>
              <a:rPr lang="en-US" dirty="0" smtClean="0"/>
              <a:t>remote communities e.g. large Aboriginal populations, oil sector industry influences. Strengths are that the community has been increasing its IPV response, while it still has some gaps/difficulties similar to all Northern, rural locations.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FC9 – provides a remote southern Alberta perspective in an agricultural-based area. Since a</a:t>
            </a:r>
            <a:r>
              <a:rPr lang="en-US" baseline="0" dirty="0" smtClean="0"/>
              <a:t> violent </a:t>
            </a:r>
            <a:r>
              <a:rPr lang="en-US" dirty="0" smtClean="0"/>
              <a:t>homicide, there have been IPV responses here as well. There is a large Low German Mennonite Mexican immigrant population in</a:t>
            </a:r>
            <a:r>
              <a:rPr lang="en-US" baseline="0" dirty="0" smtClean="0"/>
              <a:t> the community as well</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focus community locations were well-suited to involvement in the research, as research team members were in close proximity.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2</a:t>
            </a:fld>
            <a:endParaRPr lang="en-US"/>
          </a:p>
        </p:txBody>
      </p:sp>
    </p:spTree>
    <p:extLst>
      <p:ext uri="{BB962C8B-B14F-4D97-AF65-F5344CB8AC3E}">
        <p14:creationId xmlns="" xmlns:p14="http://schemas.microsoft.com/office/powerpoint/2010/main" val="428932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FC9 am focus group was made up of ten participants including: Family School Liaison Counsellor, Victim Services Volunteer/Pastor’s wife for 20 years, Parent and Family Coach, Program Director, School Counsellor, two Police Officers, Counsellor from Addiction Services, Crisis Intervention Supervisor, and a Victim Services Unit Program Manager.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Nine participants identified as Caucasian or White, and another as European.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Five of the participants were male and five were female. Average length in current position 8 years.</a:t>
            </a: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4</a:t>
            </a:fld>
            <a:endParaRPr lang="en-US"/>
          </a:p>
        </p:txBody>
      </p:sp>
    </p:spTree>
    <p:extLst>
      <p:ext uri="{BB962C8B-B14F-4D97-AF65-F5344CB8AC3E}">
        <p14:creationId xmlns="" xmlns:p14="http://schemas.microsoft.com/office/powerpoint/2010/main" val="1850599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The FC9 pm focus group was smaller and made up of four participants including a Woman’s Shelter Executive Director, Addictions Counsellor, MCC FC9 Services for Newcomers, Manager/School Worker, and a police officer.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All participants identified as Caucasian.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Two of the participants were female and two male.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Average length in current position was 10 years.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5</a:t>
            </a:fld>
            <a:endParaRPr lang="en-US"/>
          </a:p>
        </p:txBody>
      </p:sp>
    </p:spTree>
    <p:extLst>
      <p:ext uri="{BB962C8B-B14F-4D97-AF65-F5344CB8AC3E}">
        <p14:creationId xmlns="" xmlns:p14="http://schemas.microsoft.com/office/powerpoint/2010/main" val="4186324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the Media scan </a:t>
            </a:r>
            <a:r>
              <a:rPr lang="en-US" baseline="0" dirty="0" err="1" smtClean="0"/>
              <a:t>Amynah</a:t>
            </a:r>
            <a:r>
              <a:rPr lang="en-US" baseline="0" dirty="0" smtClean="0"/>
              <a:t> found four main stories:</a:t>
            </a:r>
          </a:p>
          <a:p>
            <a:r>
              <a:rPr lang="en-US" baseline="0" dirty="0" smtClean="0"/>
              <a:t>-one was a woman who murdered a man who was her former partner in 2014</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was a sexual assault (VAW), not IPV in 2013</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mass road side shooting of  a woman and two men, by jilted former boyfriend occurred in 2011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-finally, back in 1999 a school shooting occurred where one student was shot to death, another injured.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6</a:t>
            </a:fld>
            <a:endParaRPr lang="en-US"/>
          </a:p>
        </p:txBody>
      </p:sp>
    </p:spTree>
    <p:extLst>
      <p:ext uri="{BB962C8B-B14F-4D97-AF65-F5344CB8AC3E}">
        <p14:creationId xmlns="" xmlns:p14="http://schemas.microsoft.com/office/powerpoint/2010/main" val="3168197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PROTECTIVE FACTORS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Ample resources are required for a woman to escape an abusive </a:t>
            </a:r>
            <a:r>
              <a:rPr lang="en-US" sz="1200" b="1" kern="1200" dirty="0" err="1" smtClean="0">
                <a:solidFill>
                  <a:schemeClr val="tx1"/>
                </a:solidFill>
                <a:effectLst/>
                <a:latin typeface="+mn-lt"/>
                <a:ea typeface="+mn-ea"/>
                <a:cs typeface="+mn-cs"/>
              </a:rPr>
              <a:t>rel’ship</a:t>
            </a:r>
            <a:r>
              <a:rPr lang="en-US" sz="1200" b="1" kern="1200" dirty="0" smtClean="0">
                <a:solidFill>
                  <a:schemeClr val="tx1"/>
                </a:solidFill>
                <a:effectLst/>
                <a:latin typeface="+mn-lt"/>
                <a:ea typeface="+mn-ea"/>
                <a:cs typeface="+mn-cs"/>
              </a:rPr>
              <a:t> and to live independently </a:t>
            </a:r>
            <a:r>
              <a:rPr lang="en-US" sz="1200" kern="1200" dirty="0" smtClean="0">
                <a:solidFill>
                  <a:schemeClr val="tx1"/>
                </a:solidFill>
                <a:effectLst/>
                <a:latin typeface="+mn-lt"/>
                <a:ea typeface="+mn-ea"/>
                <a:cs typeface="+mn-cs"/>
              </a:rPr>
              <a:t>(with her children, if she has children): Lack of resources creates numerous barriers, which limits the woman’s choice to escape thereby fueling hopelessness and maintains the cycle of violence. Barriers include, but not limited to, lack of transportation, lack of housing, lack of money for crisis work, and lack of close by resources due to the geographic location.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INFORMAL SUPPORTS:</a:t>
            </a:r>
            <a:r>
              <a:rPr lang="en-US" sz="1200" b="1" kern="1200" baseline="0" dirty="0" smtClean="0">
                <a:solidFill>
                  <a:schemeClr val="tx1"/>
                </a:solidFill>
                <a:effectLst/>
                <a:latin typeface="+mn-lt"/>
                <a:ea typeface="+mn-ea"/>
                <a:cs typeface="+mn-cs"/>
              </a:rPr>
              <a:t> </a:t>
            </a:r>
            <a:r>
              <a:rPr lang="en-US" sz="2200" dirty="0" smtClean="0"/>
              <a:t>cultural aspects preclude reporting IPV; beliefs around IPV itself along</a:t>
            </a:r>
            <a:r>
              <a:rPr lang="en-US" sz="2200" baseline="0" dirty="0" smtClean="0"/>
              <a:t> with beliefs about divorce</a:t>
            </a:r>
            <a:endParaRPr lang="en-US" sz="2200" dirty="0" smtClean="0"/>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FORMAL SERVICES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Resources in rural areas, to respond to IPV, are limited in range and location of services offered, lack of staffing and networking, lack of funding, and restricted availability.  </a:t>
            </a: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IPV service providers educate about family violence dynamics and provide basic need resources so IPV clients can, when possible, make informed choices as to how they want to live their life.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Advocacy workers can reduce the number of barriers women face when seeking help to stop violence in the </a:t>
            </a:r>
            <a:r>
              <a:rPr lang="en-US" sz="1200" b="1" kern="1200" dirty="0" err="1" smtClean="0">
                <a:solidFill>
                  <a:schemeClr val="tx1"/>
                </a:solidFill>
                <a:effectLst/>
                <a:latin typeface="+mn-lt"/>
                <a:ea typeface="+mn-ea"/>
                <a:cs typeface="+mn-cs"/>
              </a:rPr>
              <a:t>rel’ship</a:t>
            </a:r>
            <a:r>
              <a:rPr lang="en-US" sz="1200" b="1" kern="1200" dirty="0" smtClean="0">
                <a:solidFill>
                  <a:schemeClr val="tx1"/>
                </a:solidFill>
                <a:effectLst/>
                <a:latin typeface="+mn-lt"/>
                <a:ea typeface="+mn-ea"/>
                <a:cs typeface="+mn-cs"/>
              </a:rPr>
              <a:t> or escape from an abusive </a:t>
            </a:r>
            <a:r>
              <a:rPr lang="en-US" sz="1200" b="1" kern="1200" dirty="0" err="1" smtClean="0">
                <a:solidFill>
                  <a:schemeClr val="tx1"/>
                </a:solidFill>
                <a:effectLst/>
                <a:latin typeface="+mn-lt"/>
                <a:ea typeface="+mn-ea"/>
                <a:cs typeface="+mn-cs"/>
              </a:rPr>
              <a:t>rel’ship</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Police  - Rural Safety Concerns: response time, lack of resources means less police coverage</a:t>
            </a:r>
          </a:p>
          <a:p>
            <a:r>
              <a:rPr lang="en-CA" sz="1200" kern="1200" dirty="0" smtClean="0">
                <a:solidFill>
                  <a:schemeClr val="tx1"/>
                </a:solidFill>
                <a:effectLst/>
                <a:latin typeface="+mn-lt"/>
                <a:ea typeface="+mn-ea"/>
                <a:cs typeface="+mn-cs"/>
              </a:rPr>
              <a:t>Police urge women to devise a plan of escape – [yet a lack of options to seek immediate safety as can’t run to the neighbours or hide in small communities]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Lack of police training specific to rural areas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Police adapting to IPV cases- </a:t>
            </a:r>
            <a:r>
              <a:rPr lang="en-CA" sz="1200" kern="1200" dirty="0" smtClean="0">
                <a:solidFill>
                  <a:schemeClr val="tx1"/>
                </a:solidFill>
                <a:effectLst/>
                <a:latin typeface="+mn-lt"/>
                <a:ea typeface="+mn-ea"/>
                <a:cs typeface="+mn-cs"/>
              </a:rPr>
              <a:t>Embracing social responsibility/looking</a:t>
            </a:r>
            <a:r>
              <a:rPr lang="en-CA" sz="1200" kern="1200" baseline="0" dirty="0" smtClean="0">
                <a:solidFill>
                  <a:schemeClr val="tx1"/>
                </a:solidFill>
                <a:effectLst/>
                <a:latin typeface="+mn-lt"/>
                <a:ea typeface="+mn-ea"/>
                <a:cs typeface="+mn-cs"/>
              </a:rPr>
              <a:t> at the SDOH</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Mental Health Problems – Barriers to Access Assessment and Treatment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JUSTICE SYSTEM</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Justice System Is Reactive and not Victim Driven: </a:t>
            </a:r>
            <a:r>
              <a:rPr lang="en-US" sz="1200" b="0" kern="1200" dirty="0" smtClean="0">
                <a:solidFill>
                  <a:schemeClr val="tx1"/>
                </a:solidFill>
                <a:effectLst/>
                <a:latin typeface="+mn-lt"/>
                <a:ea typeface="+mn-ea"/>
                <a:cs typeface="+mn-cs"/>
              </a:rPr>
              <a:t>it offers no prevention, but that it is a reactive system.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In addition, they identified that a majority of families want to remain together and the “system: police, courts, law, prosecutors” response is to separate family relationships. There is a need to acknowledge families that want to reconcile and stay together, but they need to have support and a system that allows them to stay together safely</a:t>
            </a:r>
            <a:r>
              <a:rPr lang="en-US" sz="1200" b="1" kern="1200" dirty="0" smtClean="0">
                <a:solidFill>
                  <a:schemeClr val="tx1"/>
                </a:solidFill>
                <a:effectLst/>
                <a:latin typeface="+mn-lt"/>
                <a:ea typeface="+mn-ea"/>
                <a:cs typeface="+mn-cs"/>
              </a:rPr>
              <a:t>.</a:t>
            </a:r>
          </a:p>
          <a:p>
            <a:endParaRPr lang="en-US" sz="1200" b="1"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-gap that participants outlined was the need for offender programming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DV and IPV impact policy issues in the legal system : </a:t>
            </a:r>
            <a:r>
              <a:rPr lang="en-US" sz="1200" kern="1200" dirty="0" smtClean="0">
                <a:solidFill>
                  <a:schemeClr val="tx1"/>
                </a:solidFill>
                <a:effectLst/>
                <a:latin typeface="+mn-lt"/>
                <a:ea typeface="+mn-ea"/>
                <a:cs typeface="+mn-cs"/>
              </a:rPr>
              <a:t>first it creates difficulties in tracking the prevalence of IPV and secondly it provides very few tools to deal with IPV as much of IPV does not fall under the criminal code;</a:t>
            </a:r>
            <a:r>
              <a:rPr lang="en-US"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Alberta is in the process of establishing the definitions for family violence and domestic violence and has made changes to the Child Welfare Act to include emotional abuse; however this is still not a broad definition encompassing all forms of the abuse.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CONTEXT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‘Living in a fish bowl’</a:t>
            </a:r>
            <a:r>
              <a:rPr lang="en-US" sz="1200"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 lack of confidentiality and privacy in rural areas is a huge concern when everyone knows everyone, which in turn promotes closed communities who may avoid ‘outside’ interferences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IPV PREVENTION PUBLIC EDUCATION</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Community connection and education are protective factors in creating non-violent communities. </a:t>
            </a:r>
          </a:p>
          <a:p>
            <a:r>
              <a:rPr lang="en-US" sz="1200" b="0" kern="1200" dirty="0" smtClean="0">
                <a:solidFill>
                  <a:schemeClr val="tx1"/>
                </a:solidFill>
                <a:effectLst/>
                <a:latin typeface="+mn-lt"/>
                <a:ea typeface="+mn-ea"/>
                <a:cs typeface="+mn-cs"/>
              </a:rPr>
              <a:t>-support networks that</a:t>
            </a:r>
            <a:r>
              <a:rPr lang="en-US" sz="1200" b="0" kern="1200" baseline="0" dirty="0" smtClean="0">
                <a:solidFill>
                  <a:schemeClr val="tx1"/>
                </a:solidFill>
                <a:effectLst/>
                <a:latin typeface="+mn-lt"/>
                <a:ea typeface="+mn-ea"/>
                <a:cs typeface="+mn-cs"/>
              </a:rPr>
              <a:t> offer good and positive connections are important to supporting families</a:t>
            </a:r>
            <a:endParaRPr lang="en-US" sz="1200" b="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IPV Prevention Public Education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en-US" sz="1200" b="0" kern="1200" dirty="0" smtClean="0">
                <a:solidFill>
                  <a:schemeClr val="tx1"/>
                </a:solidFill>
                <a:effectLst/>
                <a:latin typeface="+mn-lt"/>
                <a:ea typeface="+mn-ea"/>
                <a:cs typeface="+mn-cs"/>
              </a:rPr>
              <a:t>Should</a:t>
            </a:r>
            <a:r>
              <a:rPr lang="en-US" sz="1200" b="0" kern="1200" baseline="0" dirty="0" smtClean="0">
                <a:solidFill>
                  <a:schemeClr val="tx1"/>
                </a:solidFill>
                <a:effectLst/>
                <a:latin typeface="+mn-lt"/>
                <a:ea typeface="+mn-ea"/>
                <a:cs typeface="+mn-cs"/>
              </a:rPr>
              <a:t> address</a:t>
            </a:r>
            <a:r>
              <a:rPr lang="en-US" sz="1200" b="0" kern="1200" dirty="0" smtClean="0">
                <a:solidFill>
                  <a:schemeClr val="tx1"/>
                </a:solidFill>
                <a:effectLst/>
                <a:latin typeface="+mn-lt"/>
                <a:ea typeface="+mn-ea"/>
                <a:cs typeface="+mn-cs"/>
              </a:rPr>
              <a:t> the triggers and causes of IPV; as v</a:t>
            </a:r>
            <a:r>
              <a:rPr lang="en-CA" sz="1200" b="0" kern="1200" dirty="0" err="1" smtClean="0">
                <a:solidFill>
                  <a:schemeClr val="tx1"/>
                </a:solidFill>
                <a:effectLst/>
                <a:latin typeface="+mn-lt"/>
                <a:ea typeface="+mn-ea"/>
                <a:cs typeface="+mn-cs"/>
              </a:rPr>
              <a:t>iolence</a:t>
            </a:r>
            <a:r>
              <a:rPr lang="en-CA" sz="1200" b="0"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in the home was described as a symptom of underlying issues.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For example, alcohol was brought up as a contributing factor to domestic violence; however in cases of domestic violence without alcohol, it is usually severe.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Separation from something or someone, infidelity, and taking money were also raised as underlying issues.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Even arguments over house cleaning have resulted in IPV.</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7</a:t>
            </a:fld>
            <a:endParaRPr lang="en-US"/>
          </a:p>
        </p:txBody>
      </p:sp>
    </p:spTree>
    <p:extLst>
      <p:ext uri="{BB962C8B-B14F-4D97-AF65-F5344CB8AC3E}">
        <p14:creationId xmlns="" xmlns:p14="http://schemas.microsoft.com/office/powerpoint/2010/main" val="1791316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PROTECTIVE FACTORS were identified as</a:t>
            </a:r>
            <a:r>
              <a:rPr lang="en-US" sz="1200" kern="1200" dirty="0" smtClean="0">
                <a:solidFill>
                  <a:schemeClr val="tx1"/>
                </a:solidFill>
                <a:effectLst/>
                <a:latin typeface="+mn-lt"/>
                <a:ea typeface="+mn-ea"/>
                <a:cs typeface="+mn-cs"/>
              </a:rPr>
              <a:t> having safety, security, knowing personal rights, and being listened to.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They also discussed the dependence upon IPV perpetrator resources and that when abused women do not have a place to go to or employment, they return to abusive environment. Overall, participants felt that many abused women do not have the resources to leave the abusive relationship and live independently, which creates a sense of hopelessness.</a:t>
            </a:r>
          </a:p>
          <a:p>
            <a:pPr lvl="0"/>
            <a:endParaRPr lang="en-US" sz="1200" b="1"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“Just transportation alone in rural areas, because it’s not like the city where you’ve got a bus you can take—you don’t have a bus, and there’s been lots of women who are off somewhere on some farm, way—you know, like, they can’t escape when that situation comes.”</a:t>
            </a:r>
            <a:r>
              <a:rPr lang="en-US" sz="1200" b="1" kern="1200" dirty="0" smtClean="0">
                <a:solidFill>
                  <a:schemeClr val="tx1"/>
                </a:solidFill>
                <a:effectLst/>
                <a:latin typeface="+mn-lt"/>
                <a:ea typeface="+mn-ea"/>
                <a:cs typeface="+mn-cs"/>
              </a:rPr>
              <a:t>(Lines 312-315 FC9 AM FG)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INFORMAL SUPPORTS	</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“We also deal within [group A], but their value system, their ideology, their cultural—the cultural aspects of their lives are such that if domestic violence occurs, very few report—very few. So I’m wondering if there’s a way of helping without reporting. Reporting is a way of helping, but if they’re not going to report culturally, how can you put in a system that supports help from within versus outside interference, which they don’t want.” </a:t>
            </a:r>
            <a:r>
              <a:rPr lang="en-US" sz="1200" b="1" kern="1200" dirty="0" smtClean="0">
                <a:solidFill>
                  <a:schemeClr val="tx1"/>
                </a:solidFill>
                <a:effectLst/>
                <a:latin typeface="+mn-lt"/>
                <a:ea typeface="+mn-ea"/>
                <a:cs typeface="+mn-cs"/>
              </a:rPr>
              <a:t>(Lines353-360 FC9 AM FG)</a:t>
            </a:r>
          </a:p>
          <a:p>
            <a:pPr lvl="0"/>
            <a:r>
              <a:rPr lang="en-US" sz="1200" i="1" kern="1200" dirty="0" smtClean="0">
                <a:solidFill>
                  <a:schemeClr val="tx1"/>
                </a:solidFill>
                <a:effectLst/>
                <a:latin typeface="+mn-lt"/>
                <a:ea typeface="+mn-ea"/>
                <a:cs typeface="+mn-cs"/>
              </a:rPr>
              <a:t>“…it seemed like the referrals that came from the rural Child and Family Services office were people who had moved in from out of province or from other parts of [location A], and so they were newer in the community, which says that they didn’t have as many supports, they didn’t have as many connections to the community, and it imploded on the family. And I think that’s a critical factor here, looking at protective factors: how are these people really connected to the community, and in a good way, in a positive way. And that makes a difference as well.”</a:t>
            </a:r>
            <a:r>
              <a:rPr lang="en-US" sz="1200" kern="1200" dirty="0" smtClean="0">
                <a:solidFill>
                  <a:schemeClr val="tx1"/>
                </a:solidFill>
                <a:effectLst/>
                <a:latin typeface="+mn-lt"/>
                <a:ea typeface="+mn-ea"/>
                <a:cs typeface="+mn-cs"/>
              </a:rPr>
              <a:t> (Line 870-878 FC9 AM FG)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FORMAL SERVICES	</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“Women in this position are so -- they don’t have any self-esteem, they don’t feel like they’re—they feel powerless. So having to meet with an outreach worker and having them to kind of affirm some of their things they’ve decided to do—like, they’ve decided to now to leave this person and leave the abuse. And a lot of women will go back because they flounder, they don’t know what they can do. So I mean, I’m thinking of one particular case where the outreach workers really helped this person to take a different path, and that has been really great.”</a:t>
            </a:r>
            <a:r>
              <a:rPr lang="en-US" sz="1200" b="1" kern="1200" dirty="0" smtClean="0">
                <a:solidFill>
                  <a:schemeClr val="tx1"/>
                </a:solidFill>
                <a:effectLst/>
                <a:latin typeface="+mn-lt"/>
                <a:ea typeface="+mn-ea"/>
                <a:cs typeface="+mn-cs"/>
              </a:rPr>
              <a:t>(Lines 247-254 FC9 AM FG)</a:t>
            </a:r>
          </a:p>
          <a:p>
            <a:r>
              <a:rPr lang="en-US" sz="1200" kern="1200" dirty="0" smtClean="0">
                <a:solidFill>
                  <a:schemeClr val="tx1"/>
                </a:solidFill>
                <a:effectLst/>
                <a:latin typeface="+mn-lt"/>
                <a:ea typeface="+mn-ea"/>
                <a:cs typeface="+mn-cs"/>
              </a:rPr>
              <a:t> </a:t>
            </a:r>
          </a:p>
          <a:p>
            <a:pPr lvl="0"/>
            <a:r>
              <a:rPr lang="en-US" sz="1200" i="1" kern="1200" dirty="0" smtClean="0">
                <a:solidFill>
                  <a:schemeClr val="tx1"/>
                </a:solidFill>
                <a:effectLst/>
                <a:latin typeface="+mn-lt"/>
                <a:ea typeface="+mn-ea"/>
                <a:cs typeface="+mn-cs"/>
              </a:rPr>
              <a:t>“I think in urban setting, it’s about the service; in a rural setting, it’s about the person. If there’s a trust with that person, you will have a good trust level. They’ll, “Yeah, okay, this person, we know this person.” And that’s, I think, a real difference between the urban and the rural,…” </a:t>
            </a:r>
            <a:r>
              <a:rPr lang="en-US" sz="1200" kern="1200" dirty="0" smtClean="0">
                <a:solidFill>
                  <a:schemeClr val="tx1"/>
                </a:solidFill>
                <a:effectLst/>
                <a:latin typeface="+mn-lt"/>
                <a:ea typeface="+mn-ea"/>
                <a:cs typeface="+mn-cs"/>
              </a:rPr>
              <a:t>Lines 671-674</a:t>
            </a:r>
          </a:p>
          <a:p>
            <a:pPr lvl="0"/>
            <a:r>
              <a:rPr lang="en-US" sz="1200" i="1" kern="1200" dirty="0" smtClean="0">
                <a:solidFill>
                  <a:schemeClr val="tx1"/>
                </a:solidFill>
                <a:effectLst/>
                <a:latin typeface="+mn-lt"/>
                <a:ea typeface="+mn-ea"/>
                <a:cs typeface="+mn-cs"/>
              </a:rPr>
              <a:t> “So what ends up happening is the police officer that has to deal with the cases here has to be the jack-of-all-trades and have the ability of critical thinking and problem solving to a far greater extent than the officers in the urban </a:t>
            </a:r>
            <a:r>
              <a:rPr lang="en-US" sz="1200" i="1" kern="1200" dirty="0" err="1" smtClean="0">
                <a:solidFill>
                  <a:schemeClr val="tx1"/>
                </a:solidFill>
                <a:effectLst/>
                <a:latin typeface="+mn-lt"/>
                <a:ea typeface="+mn-ea"/>
                <a:cs typeface="+mn-cs"/>
              </a:rPr>
              <a:t>centres</a:t>
            </a:r>
            <a:r>
              <a:rPr lang="en-US" sz="1200" i="1" kern="1200" dirty="0" smtClean="0">
                <a:solidFill>
                  <a:schemeClr val="tx1"/>
                </a:solidFill>
                <a:effectLst/>
                <a:latin typeface="+mn-lt"/>
                <a:ea typeface="+mn-ea"/>
                <a:cs typeface="+mn-cs"/>
              </a:rPr>
              <a:t>, who simply just respond and put out fires. So the approach to policing is different, and people sometimes don’t get that. So we’ll have people come to our counter, as a police agency, and tell us they’re drug addicts and that they need help with drug therapy or addictions therapy, because there’s nowhere else for them to go. The only thing that’s open is the police service and the 7-11 after midnight.”</a:t>
            </a:r>
            <a:r>
              <a:rPr lang="en-US" sz="1200" kern="1200" dirty="0" smtClean="0">
                <a:solidFill>
                  <a:schemeClr val="tx1"/>
                </a:solidFill>
                <a:effectLst/>
                <a:latin typeface="+mn-lt"/>
                <a:ea typeface="+mn-ea"/>
                <a:cs typeface="+mn-cs"/>
              </a:rPr>
              <a:t> (Lines 684 – 692 FC9 AM FG)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JUSTICE SYSTEM	</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“…So there’s people that want to leave the situation, but the majority want to remain, and our problem is we don’t have a decent system to redo that—to bring that family back together—in my view”</a:t>
            </a:r>
            <a:r>
              <a:rPr lang="en-US" sz="1200" b="1" kern="1200" dirty="0" smtClean="0">
                <a:solidFill>
                  <a:schemeClr val="tx1"/>
                </a:solidFill>
                <a:effectLst/>
                <a:latin typeface="+mn-lt"/>
                <a:ea typeface="+mn-ea"/>
                <a:cs typeface="+mn-cs"/>
              </a:rPr>
              <a:t> (Lines 136-138 FC9 AM FG)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LOCAL CONTEXT										</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 “And I think because of that shooting that happened a number of years ago, [people are]</a:t>
            </a:r>
            <a:r>
              <a:rPr lang="en-US" sz="1200" b="1" i="1" kern="1200" baseline="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a lot more open to receiving supports, and the teachers are a lot more willing to allow some of our staff to come in and say, “This is what we do”—“Oh, yeah, great. Here are some times you can help”—and so on. So I think this community has some real strengths in having gone through some really deep water, and it shows years later as we try to come in and support the schools in this way.”</a:t>
            </a:r>
            <a:r>
              <a:rPr lang="en-US" sz="1200" b="1" kern="1200" dirty="0" smtClean="0">
                <a:solidFill>
                  <a:schemeClr val="tx1"/>
                </a:solidFill>
                <a:effectLst/>
                <a:latin typeface="+mn-lt"/>
                <a:ea typeface="+mn-ea"/>
                <a:cs typeface="+mn-cs"/>
              </a:rPr>
              <a:t> (Lines 632-638 FC9 AM FG)</a:t>
            </a:r>
          </a:p>
          <a:p>
            <a:pPr lvl="0"/>
            <a:r>
              <a:rPr lang="en-US" sz="1200" i="1" kern="1200" dirty="0" smtClean="0">
                <a:solidFill>
                  <a:schemeClr val="tx1"/>
                </a:solidFill>
                <a:effectLst/>
                <a:latin typeface="+mn-lt"/>
                <a:ea typeface="+mn-ea"/>
                <a:cs typeface="+mn-cs"/>
              </a:rPr>
              <a:t>“In the homicide, it was the same thing, I would suggest to you. It was [organization B] was involved, we—they do a pretty good job of that—you guys do a really good job, and they’re at the table with all the multidisciplinary support groups we have. There’s one thing that this community does, is when a crisis happens, the community bonds and comes together. We’ve seen that in our [violent] shooting, we’ve seen that in our train accidents, we’ve seen that in our deaths of children in the community. Because of that—maybe it’s that Bible belt, I don’t know, maybe it’s the attitude that we have; we just come together and do it—get ‘</a:t>
            </a:r>
            <a:r>
              <a:rPr lang="en-US" sz="1200" i="1" kern="1200" dirty="0" err="1" smtClean="0">
                <a:solidFill>
                  <a:schemeClr val="tx1"/>
                </a:solidFill>
                <a:effectLst/>
                <a:latin typeface="+mn-lt"/>
                <a:ea typeface="+mn-ea"/>
                <a:cs typeface="+mn-cs"/>
              </a:rPr>
              <a:t>er</a:t>
            </a:r>
            <a:r>
              <a:rPr lang="en-US" sz="1200" i="1" kern="1200" dirty="0" smtClean="0">
                <a:solidFill>
                  <a:schemeClr val="tx1"/>
                </a:solidFill>
                <a:effectLst/>
                <a:latin typeface="+mn-lt"/>
                <a:ea typeface="+mn-ea"/>
                <a:cs typeface="+mn-cs"/>
              </a:rPr>
              <a:t> done.”</a:t>
            </a:r>
            <a:r>
              <a:rPr lang="en-US" sz="1200" kern="1200" dirty="0" smtClean="0">
                <a:solidFill>
                  <a:schemeClr val="tx1"/>
                </a:solidFill>
                <a:effectLst/>
                <a:latin typeface="+mn-lt"/>
                <a:ea typeface="+mn-ea"/>
                <a:cs typeface="+mn-cs"/>
              </a:rPr>
              <a:t> (Lines 613-622 FC9 AM FG)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IPV PREVENTION PUBLIC EDUCATION</a:t>
            </a:r>
            <a:endParaRPr lang="en-US" sz="1200" kern="1200" dirty="0" smtClean="0">
              <a:solidFill>
                <a:schemeClr val="tx1"/>
              </a:solidFill>
              <a:effectLst/>
              <a:latin typeface="+mn-lt"/>
              <a:ea typeface="+mn-ea"/>
              <a:cs typeface="+mn-cs"/>
            </a:endParaRPr>
          </a:p>
          <a:p>
            <a:pPr lvl="0"/>
            <a:r>
              <a:rPr lang="en-US" sz="1200" b="1" i="1" kern="1200" dirty="0" smtClean="0">
                <a:solidFill>
                  <a:schemeClr val="tx1"/>
                </a:solidFill>
                <a:effectLst/>
                <a:latin typeface="+mn-lt"/>
                <a:ea typeface="+mn-ea"/>
                <a:cs typeface="+mn-cs"/>
              </a:rPr>
              <a:t>“there needs to be more education and more prevention to try and stop men from being violent as best we can so we can avoid this.” </a:t>
            </a:r>
            <a:r>
              <a:rPr lang="en-US" sz="1200" b="1" kern="1200" dirty="0" smtClean="0">
                <a:solidFill>
                  <a:schemeClr val="tx1"/>
                </a:solidFill>
                <a:effectLst/>
                <a:latin typeface="+mn-lt"/>
                <a:ea typeface="+mn-ea"/>
                <a:cs typeface="+mn-cs"/>
              </a:rPr>
              <a:t>(Line 189-196 FC9 AM FG)</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“first of all, there’s very few domestic violence cases that we go to that aren’t involved with alcohol. Alcohol is a major contributor to domestic violence. So if you look at the determinants perspective, addictions and alcohol abuse would be a determinant that you could tackle in order to help domestic violence. But on the other hand, the cases where alcohol isn’t involved are usually pretty severe.”</a:t>
            </a:r>
            <a:r>
              <a:rPr lang="en-US" sz="1200" kern="1200" dirty="0" smtClean="0">
                <a:solidFill>
                  <a:schemeClr val="tx1"/>
                </a:solidFill>
                <a:effectLst/>
                <a:latin typeface="+mn-lt"/>
                <a:ea typeface="+mn-ea"/>
                <a:cs typeface="+mn-cs"/>
              </a:rPr>
              <a:t> (Lines 526-531 FC9 AM FG)</a:t>
            </a:r>
          </a:p>
          <a:p>
            <a:pPr lvl="0"/>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“And then it’s breaking the cycle of the adults, because of the way they were parented. And so it’s making them see, “Oh, do you see you’re parenting the same way as your”—“Oh, yeah! I just said that the other day. Okay.” So it’s breaking cycles. I mean, it’s slow and it’s great to have the intervention stuff, but we’re just taking care of the surface. We need to go deep,…” </a:t>
            </a:r>
            <a:r>
              <a:rPr lang="en-US" sz="1200" kern="1200" dirty="0" smtClean="0">
                <a:solidFill>
                  <a:schemeClr val="tx1"/>
                </a:solidFill>
                <a:effectLst/>
                <a:latin typeface="+mn-lt"/>
                <a:ea typeface="+mn-ea"/>
                <a:cs typeface="+mn-cs"/>
              </a:rPr>
              <a:t>(Lines 383-388 FC9 AM FG)</a:t>
            </a: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8</a:t>
            </a:fld>
            <a:endParaRPr lang="en-US"/>
          </a:p>
        </p:txBody>
      </p:sp>
    </p:spTree>
    <p:extLst>
      <p:ext uri="{BB962C8B-B14F-4D97-AF65-F5344CB8AC3E}">
        <p14:creationId xmlns="" xmlns:p14="http://schemas.microsoft.com/office/powerpoint/2010/main" val="2277955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 PROTECTIVE FACTORS: </a:t>
            </a:r>
            <a:r>
              <a:rPr lang="en-US" sz="1200" kern="1200" dirty="0" smtClean="0">
                <a:solidFill>
                  <a:schemeClr val="tx1"/>
                </a:solidFill>
                <a:effectLst/>
                <a:latin typeface="+mn-lt"/>
                <a:ea typeface="+mn-ea"/>
                <a:cs typeface="+mn-cs"/>
              </a:rPr>
              <a:t>Resources for independent living and family/parenting support are needed as abused LGM women work within the home and are not permitted to work outside the home; thus, they rely on the IPV offender’s income and assistance with family responsibilities.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2. INFORMAL SUPPORTS:</a:t>
            </a:r>
            <a:r>
              <a:rPr lang="en-US" sz="1200" b="1" kern="1200" baseline="0" dirty="0" smtClean="0">
                <a:solidFill>
                  <a:schemeClr val="tx1"/>
                </a:solidFill>
                <a:effectLst/>
                <a:latin typeface="+mn-lt"/>
                <a:ea typeface="+mn-ea"/>
                <a:cs typeface="+mn-cs"/>
              </a:rPr>
              <a:t>  </a:t>
            </a:r>
            <a:r>
              <a:rPr lang="en-US" sz="2400" b="1" dirty="0" smtClean="0"/>
              <a:t>Reporting IPV is difficult in this rural community and those surrounding it. The LGM cultural norm is against acknowledging that IPV exists.</a:t>
            </a:r>
          </a:p>
          <a:p>
            <a:r>
              <a:rPr lang="en-US" sz="1200" kern="1200" dirty="0" smtClean="0">
                <a:solidFill>
                  <a:schemeClr val="tx1"/>
                </a:solidFill>
                <a:effectLst/>
                <a:latin typeface="+mn-lt"/>
                <a:ea typeface="+mn-ea"/>
                <a:cs typeface="+mn-cs"/>
              </a:rPr>
              <a:t>-the Low German Mennonite community, is a patriarchal organization with male leaders ‘calling the shots’. </a:t>
            </a:r>
          </a:p>
          <a:p>
            <a:r>
              <a:rPr lang="en-US" sz="1200" kern="1200" dirty="0" smtClean="0">
                <a:solidFill>
                  <a:schemeClr val="tx1"/>
                </a:solidFill>
                <a:effectLst/>
                <a:latin typeface="+mn-lt"/>
                <a:ea typeface="+mn-ea"/>
                <a:cs typeface="+mn-cs"/>
              </a:rPr>
              <a:t>-LGM women are expected to obey men and meet their needs whether for food, sex, etc. Due to this, LGM abused women experience all types of violence and IPV service providers have stated that the worst physical violence against women is coming from the LGM community</a:t>
            </a:r>
            <a:endParaRPr lang="en-US" sz="2200" dirty="0" smtClean="0"/>
          </a:p>
          <a:p>
            <a:r>
              <a:rPr lang="en-US" sz="2200" dirty="0" smtClean="0"/>
              <a:t>-</a:t>
            </a:r>
            <a:r>
              <a:rPr lang="en-US" sz="1200" kern="1200" dirty="0" smtClean="0">
                <a:solidFill>
                  <a:schemeClr val="tx1"/>
                </a:solidFill>
                <a:effectLst/>
                <a:latin typeface="+mn-lt"/>
                <a:ea typeface="+mn-ea"/>
                <a:cs typeface="+mn-cs"/>
              </a:rPr>
              <a:t>Abused women who do report IPV are shunned by their “support” network, losing all family/friend support</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are sent away to be “rehabilitated”. During the rehabilitation they are told to return to their abusive partner and the community.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FORMAL SERVICES: </a:t>
            </a:r>
            <a:r>
              <a:rPr lang="en-US" sz="1200" kern="1200" dirty="0" smtClean="0">
                <a:solidFill>
                  <a:schemeClr val="tx1"/>
                </a:solidFill>
                <a:effectLst/>
                <a:latin typeface="+mn-lt"/>
                <a:ea typeface="+mn-ea"/>
                <a:cs typeface="+mn-cs"/>
              </a:rPr>
              <a:t>-working with LGM abused</a:t>
            </a:r>
            <a:r>
              <a:rPr lang="en-US" sz="1200" kern="1200" baseline="0" dirty="0" smtClean="0">
                <a:solidFill>
                  <a:schemeClr val="tx1"/>
                </a:solidFill>
                <a:effectLst/>
                <a:latin typeface="+mn-lt"/>
                <a:ea typeface="+mn-ea"/>
                <a:cs typeface="+mn-cs"/>
              </a:rPr>
              <a:t> women that have </a:t>
            </a:r>
            <a:r>
              <a:rPr lang="en-US" sz="1200" kern="1200" dirty="0" smtClean="0">
                <a:solidFill>
                  <a:schemeClr val="tx1"/>
                </a:solidFill>
                <a:effectLst/>
                <a:latin typeface="+mn-lt"/>
                <a:ea typeface="+mn-ea"/>
                <a:cs typeface="+mn-cs"/>
              </a:rPr>
              <a:t>multiple barriers:</a:t>
            </a:r>
            <a:endParaRPr lang="en-US" sz="1100" kern="1200" dirty="0" smtClean="0">
              <a:solidFill>
                <a:schemeClr val="tx1"/>
              </a:solidFill>
              <a:effectLst/>
              <a:latin typeface="+mn-lt"/>
              <a:ea typeface="+mn-ea"/>
              <a:cs typeface="+mn-cs"/>
            </a:endParaRPr>
          </a:p>
          <a:p>
            <a:pPr lvl="3"/>
            <a:r>
              <a:rPr lang="en-US" sz="1200" i="1" kern="1200" dirty="0" smtClean="0">
                <a:solidFill>
                  <a:schemeClr val="tx1"/>
                </a:solidFill>
                <a:effectLst/>
                <a:latin typeface="+mn-lt"/>
                <a:ea typeface="+mn-ea"/>
                <a:cs typeface="+mn-cs"/>
              </a:rPr>
              <a:t>-‘…married for 30 years, English is a learned language, no ID, no driver’s license, no work experience, maybe five, six, seven kids, never had a résumé, no computer skills, no transportation, has an addiction, has undiagnosed mental health….’.</a:t>
            </a:r>
            <a:endParaRPr lang="en-US" sz="1100" kern="1200" dirty="0" smtClean="0">
              <a:solidFill>
                <a:schemeClr val="tx1"/>
              </a:solidFill>
              <a:effectLst/>
              <a:latin typeface="+mn-lt"/>
              <a:ea typeface="+mn-ea"/>
              <a:cs typeface="+mn-cs"/>
            </a:endParaRPr>
          </a:p>
          <a:p>
            <a:pPr lvl="3"/>
            <a:r>
              <a:rPr lang="en-US" sz="1200" kern="1200" dirty="0" smtClean="0">
                <a:solidFill>
                  <a:schemeClr val="tx1"/>
                </a:solidFill>
                <a:effectLst/>
                <a:latin typeface="+mn-lt"/>
                <a:ea typeface="+mn-ea"/>
                <a:cs typeface="+mn-cs"/>
              </a:rPr>
              <a:t>-Non-Canadian LGM abused women are not entitled to many services that Canadians are entitled to.</a:t>
            </a:r>
          </a:p>
          <a:p>
            <a:pPr lvl="3"/>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-FC9 service providers work to build LGM trust and employ creative strategies to work with the LGM community: is more acceptable to attend a coffee group in the LGM community. Service providers had to meet with church leaders for approval of the coffee group. They have also hosted outreach “Quilting Groups for LGM women to attend. Again, quilting was viewed as an acceptable activity within the LGM culture.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-IPV service agencies currently are collaborating together and referring to each other and that it seems to be working well. This allows tracking clients through the system for better follow-up. </a:t>
            </a:r>
          </a:p>
          <a:p>
            <a:r>
              <a:rPr lang="en-US" sz="1200" kern="1200" dirty="0" smtClean="0">
                <a:solidFill>
                  <a:schemeClr val="tx1"/>
                </a:solidFill>
                <a:effectLst/>
                <a:latin typeface="+mn-lt"/>
                <a:ea typeface="+mn-ea"/>
                <a:cs typeface="+mn-cs"/>
              </a:rPr>
              <a:t>-There is a need to increase awareness of existing FC9 community resources and how to access them.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-IPV service providers encourage LGM children to attend the public school system as they see that the children benefit by making choices not to participate in “Sunday gatherings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 JUSTICE:</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Supporting abused women through the legal process was identified as important but the question of how abused women can be protected long-term (e.g. after jail term is served) is still problematic</a:t>
            </a: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Within small rural communities, abused women must face the IPV offender once he is released from jail. The risk for abuse may escalate and be worse than before as the abused LGM woman will be blamed for the IPV perpetrator’s experience in jail.</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LOCAL CONTEXT: </a:t>
            </a:r>
          </a:p>
          <a:p>
            <a:r>
              <a:rPr lang="en-US" sz="1200" kern="1200" dirty="0" smtClean="0">
                <a:solidFill>
                  <a:schemeClr val="tx1"/>
                </a:solidFill>
                <a:effectLst/>
                <a:latin typeface="+mn-lt"/>
                <a:ea typeface="+mn-ea"/>
                <a:cs typeface="+mn-cs"/>
              </a:rPr>
              <a:t>-There is a deeply ingrained complex belief about things such as male dominance, ‘Sunday Gatherings’, lack of soaps, etc., and limited exposure to learning. </a:t>
            </a:r>
          </a:p>
          <a:p>
            <a:pPr marL="0"/>
            <a:r>
              <a:rPr lang="en-US" sz="2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‘Sunday Gatherings’ or courting days: children 13 years all the way up to 25 years of age participate in parties with alcohol and drugs. LGM parents actively encourage this behavior, in fact, participants stated that the LGM community expects the youth to go out and ‘party’ to ‘get it out of their system’.</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leads to things such as</a:t>
            </a:r>
            <a:r>
              <a:rPr lang="en-US" sz="1000" kern="1200" dirty="0" smtClean="0">
                <a:solidFill>
                  <a:schemeClr val="tx1"/>
                </a:solidFill>
                <a:effectLst/>
                <a:latin typeface="+mn-lt"/>
                <a:ea typeface="+mn-ea"/>
                <a:cs typeface="+mn-cs"/>
              </a:rPr>
              <a:t>, males that have sexually abused young girls. Then these males are to declare it in church. Older men within the church-perhaps church leaders-may then continue to abuse those same girls/take advantage of the victims. </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0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Oppression of young LGM females is linked to education and lack of empowerment</a:t>
            </a:r>
            <a:endParaRPr lang="en-US" sz="11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striking contradiction between what is preached and practiced in LGM culture</a:t>
            </a:r>
            <a:endParaRPr lang="en-US" sz="11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LGM community frequently moves back and forth between Canada and Mexico. A</a:t>
            </a:r>
            <a:r>
              <a:rPr lang="en-US" sz="1200" kern="1200" dirty="0" err="1" smtClean="0">
                <a:solidFill>
                  <a:schemeClr val="tx1"/>
                </a:solidFill>
                <a:effectLst/>
                <a:latin typeface="+mn-lt"/>
                <a:ea typeface="+mn-ea"/>
                <a:cs typeface="+mn-cs"/>
              </a:rPr>
              <a:t>nother</a:t>
            </a:r>
            <a:r>
              <a:rPr lang="en-US" sz="1200" kern="1200" dirty="0" smtClean="0">
                <a:solidFill>
                  <a:schemeClr val="tx1"/>
                </a:solidFill>
                <a:effectLst/>
                <a:latin typeface="+mn-lt"/>
                <a:ea typeface="+mn-ea"/>
                <a:cs typeface="+mn-cs"/>
              </a:rPr>
              <a:t> layer of violence within the LGM community is that they are being forced to cooperate with Mexican drug cartels including corruption, terror, and gangs</a:t>
            </a:r>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6. IPV PREVENTION PUBLIC EDUCATION: participants stated the need to </a:t>
            </a:r>
            <a:r>
              <a:rPr lang="en-US" sz="1200" kern="1200" dirty="0" smtClean="0">
                <a:solidFill>
                  <a:schemeClr val="tx1"/>
                </a:solidFill>
                <a:effectLst/>
                <a:latin typeface="+mn-lt"/>
                <a:ea typeface="+mn-ea"/>
                <a:cs typeface="+mn-cs"/>
              </a:rPr>
              <a:t>educate, empower and not to turn a blind-eye to what is happening or attribute it solely to LGM culture.</a:t>
            </a:r>
            <a:endParaRPr lang="en-US" sz="1100" kern="1200" dirty="0" smtClean="0">
              <a:solidFill>
                <a:schemeClr val="tx1"/>
              </a:solidFill>
              <a:effectLst/>
              <a:latin typeface="+mn-lt"/>
              <a:ea typeface="+mn-ea"/>
              <a:cs typeface="+mn-cs"/>
            </a:endParaRPr>
          </a:p>
          <a:p>
            <a:pPr lvl="0"/>
            <a:r>
              <a:rPr lang="en-US" sz="11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Education on IPV and the relationship between alcohol consumption and IPV</a:t>
            </a:r>
            <a:endParaRPr lang="en-US" sz="1100" kern="1200" dirty="0" smtClean="0">
              <a:solidFill>
                <a:schemeClr val="tx1"/>
              </a:solidFill>
              <a:effectLst/>
              <a:latin typeface="+mn-lt"/>
              <a:ea typeface="+mn-ea"/>
              <a:cs typeface="+mn-cs"/>
            </a:endParaRPr>
          </a:p>
          <a:p>
            <a:pPr lvl="0"/>
            <a:r>
              <a:rPr lang="en-US" sz="11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Teach proper hygiene, which is also tied to self-respect and positive self-image</a:t>
            </a:r>
            <a:endParaRPr lang="en-US" sz="1100" kern="1200" dirty="0" smtClean="0">
              <a:solidFill>
                <a:schemeClr val="tx1"/>
              </a:solidFill>
              <a:effectLst/>
              <a:latin typeface="+mn-lt"/>
              <a:ea typeface="+mn-ea"/>
              <a:cs typeface="+mn-cs"/>
            </a:endParaRPr>
          </a:p>
          <a:p>
            <a:pPr lvl="0"/>
            <a:r>
              <a:rPr lang="en-US" sz="11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LGM families that are healthy and functioning well could serve as role models and teach those that are not.</a:t>
            </a:r>
            <a:endParaRPr lang="en-US" sz="10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9</a:t>
            </a:fld>
            <a:endParaRPr lang="en-US"/>
          </a:p>
        </p:txBody>
      </p:sp>
    </p:spTree>
    <p:extLst>
      <p:ext uri="{BB962C8B-B14F-4D97-AF65-F5344CB8AC3E}">
        <p14:creationId xmlns="" xmlns:p14="http://schemas.microsoft.com/office/powerpoint/2010/main" val="2584775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PROTECTIVE FACTORS:</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en-US" sz="1200" b="1" i="1" kern="1200" dirty="0" smtClean="0">
                <a:solidFill>
                  <a:schemeClr val="tx1"/>
                </a:solidFill>
                <a:effectLst/>
                <a:latin typeface="+mn-lt"/>
                <a:ea typeface="+mn-ea"/>
                <a:cs typeface="+mn-cs"/>
              </a:rPr>
              <a:t>when we got her out of there, she was actually kind of funny, she was nice, but she was so incredibly confined. She wasn’t allowed to look out the window, she wasn’t allowed to answer the door. She had no bank account in her name except there was a joint account, but she didn’t have access to it, just for the child tax money to come into. No driver’s license. Sponsored by him—he’s a Canadian citizen. Like, it’s all the things—“</a:t>
            </a:r>
            <a:r>
              <a:rPr lang="en-US" sz="1200" b="1" kern="1200" dirty="0" smtClean="0">
                <a:solidFill>
                  <a:schemeClr val="tx1"/>
                </a:solidFill>
                <a:effectLst/>
                <a:latin typeface="+mn-lt"/>
                <a:ea typeface="+mn-ea"/>
                <a:cs typeface="+mn-cs"/>
              </a:rPr>
              <a:t> (Lines 1092-1098 FC9 PM FG)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lvl="0"/>
            <a:r>
              <a:rPr lang="en-US" sz="1200" b="1" i="1" dirty="0" smtClean="0"/>
              <a:t>“…’Is the domestic violence situation greater than the pressure that I’m facing?’ [question posed by abused woman] And I think in a lot of cases, it’s “I’ll just let him come back home, because the home functions better.” Even though he’s aggressive or assaultive, but it functions better from caring of the children, paying the bills, all those responsibilities, in their eyes.”</a:t>
            </a:r>
            <a:r>
              <a:rPr lang="en-US" sz="1200" b="1" dirty="0" smtClean="0"/>
              <a:t> (Lines 103-108 FC9 PM FG)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INFORMAL SUPPORTS: Abused women who do report IPV are shunned by their “support” network, losing all family/friend support. Divorce is not an option, the LGM community shuns abused women who leave their husbands.</a:t>
            </a:r>
          </a:p>
          <a:p>
            <a:r>
              <a:rPr lang="en-US" sz="1200" b="1"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en-US" sz="1200" b="1" i="1" kern="1200" dirty="0" smtClean="0">
                <a:solidFill>
                  <a:schemeClr val="tx1"/>
                </a:solidFill>
                <a:effectLst/>
                <a:latin typeface="+mn-lt"/>
                <a:ea typeface="+mn-ea"/>
                <a:cs typeface="+mn-cs"/>
              </a:rPr>
              <a:t>Like, not only do you have to go back to your husband, but you have to obey everything that he wants, whether it’s cooking him a meal or having sex with him, you will do as he’s [sic] told—and it does happen. “When I”—you know, and I’m not going to use the term “make love,” </a:t>
            </a:r>
            <a:r>
              <a:rPr lang="en-US" sz="1200" b="1" i="1" kern="1200" dirty="0" err="1" smtClean="0">
                <a:solidFill>
                  <a:schemeClr val="tx1"/>
                </a:solidFill>
                <a:effectLst/>
                <a:latin typeface="+mn-lt"/>
                <a:ea typeface="+mn-ea"/>
                <a:cs typeface="+mn-cs"/>
              </a:rPr>
              <a:t>‘cause</a:t>
            </a:r>
            <a:r>
              <a:rPr lang="en-US" sz="1200" b="1" i="1" kern="1200" dirty="0" smtClean="0">
                <a:solidFill>
                  <a:schemeClr val="tx1"/>
                </a:solidFill>
                <a:effectLst/>
                <a:latin typeface="+mn-lt"/>
                <a:ea typeface="+mn-ea"/>
                <a:cs typeface="+mn-cs"/>
              </a:rPr>
              <a:t> I don’t believe that that’s what it is—“but when I have a need, you better fulfill my need. Whether it’s I’m hungry, whether it’s a sexual need, whatever it is, that’s your job as a woman, is to fulfill my need. Get it done, now.” </a:t>
            </a:r>
            <a:r>
              <a:rPr lang="en-US" sz="1200" b="1" kern="1200" dirty="0" smtClean="0">
                <a:solidFill>
                  <a:schemeClr val="tx1"/>
                </a:solidFill>
                <a:effectLst/>
                <a:latin typeface="+mn-lt"/>
                <a:ea typeface="+mn-ea"/>
                <a:cs typeface="+mn-cs"/>
              </a:rPr>
              <a:t>(Lines 899-906 FC9 PM FG)</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“And oftentimes, too, in the most horrific case I can think of, of the physical violence, her family, including her daughters, were, like, “You need to go back.” Like, “Why did you leave?” Like, daughters—you know; I mean, you would think that you have that kind of connection or you could—but that complete isolation of when she left, she left everything—everything…..”</a:t>
            </a:r>
            <a:r>
              <a:rPr lang="en-US" sz="1200" kern="1200" dirty="0" smtClean="0">
                <a:solidFill>
                  <a:schemeClr val="tx1"/>
                </a:solidFill>
                <a:effectLst/>
                <a:latin typeface="+mn-lt"/>
                <a:ea typeface="+mn-ea"/>
                <a:cs typeface="+mn-cs"/>
              </a:rPr>
              <a:t> (Lines 1105-1110 FC9 PM FG)</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FORMAL SERVICES</a:t>
            </a:r>
          </a:p>
          <a:p>
            <a:endParaRPr lang="en-US" sz="1200" b="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“So we have to work very hard to break those barriers down and to gain the trust of these individuals so that they feel empowered, so they can stand up for themselves and make the choices.”</a:t>
            </a:r>
            <a:r>
              <a:rPr lang="en-US" sz="1200" b="1" kern="1200" dirty="0" smtClean="0">
                <a:solidFill>
                  <a:schemeClr val="tx1"/>
                </a:solidFill>
                <a:effectLst/>
                <a:latin typeface="+mn-lt"/>
                <a:ea typeface="+mn-ea"/>
                <a:cs typeface="+mn-cs"/>
              </a:rPr>
              <a:t> (Lines 978-981 FC9 PM FG)</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000" kern="1200" baseline="0" dirty="0" smtClean="0">
                <a:solidFill>
                  <a:schemeClr val="tx1"/>
                </a:solidFill>
                <a:effectLst/>
                <a:latin typeface="+mn-lt"/>
                <a:ea typeface="+mn-ea"/>
                <a:cs typeface="+mn-cs"/>
              </a:rPr>
              <a:t>-definite challenges in working with LGM women who have been </a:t>
            </a:r>
            <a:r>
              <a:rPr lang="en-US" sz="1000" kern="1200" dirty="0" smtClean="0">
                <a:solidFill>
                  <a:schemeClr val="tx1"/>
                </a:solidFill>
                <a:effectLst/>
                <a:latin typeface="+mn-lt"/>
                <a:ea typeface="+mn-ea"/>
                <a:cs typeface="+mn-cs"/>
              </a:rPr>
              <a:t>kept in extreme isolation struggle.</a:t>
            </a:r>
            <a:r>
              <a:rPr lang="en-US" sz="1000" kern="1200" baseline="0" dirty="0" smtClean="0">
                <a:solidFill>
                  <a:schemeClr val="tx1"/>
                </a:solidFill>
                <a:effectLst/>
                <a:latin typeface="+mn-lt"/>
                <a:ea typeface="+mn-ea"/>
                <a:cs typeface="+mn-cs"/>
              </a:rPr>
              <a:t> For example, they struggle </a:t>
            </a:r>
            <a:r>
              <a:rPr lang="en-US" sz="1000" kern="1200" dirty="0" smtClean="0">
                <a:solidFill>
                  <a:schemeClr val="tx1"/>
                </a:solidFill>
                <a:effectLst/>
                <a:latin typeface="+mn-lt"/>
                <a:ea typeface="+mn-ea"/>
                <a:cs typeface="+mn-cs"/>
              </a:rPr>
              <a:t>with communal living at the women’s shelter. </a:t>
            </a:r>
            <a:endParaRPr lang="en-US" sz="1000" b="1"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if you brought one of those ladies in here right now and sat her down in that chair, she’d crawl right out of her skin because she’s not—it’s so uncomfortable for her, because they are so socially suppressed; like, they just—it’s control; they’re 100 percent, all the time, controlled, told what to do, when to do it, and how to do it.”</a:t>
            </a:r>
            <a:r>
              <a:rPr lang="en-US" sz="1200" kern="1200" dirty="0" smtClean="0">
                <a:solidFill>
                  <a:schemeClr val="tx1"/>
                </a:solidFill>
                <a:effectLst/>
                <a:latin typeface="+mn-lt"/>
                <a:ea typeface="+mn-ea"/>
                <a:cs typeface="+mn-cs"/>
              </a:rPr>
              <a:t> (Lines 1187-1191 FC9 PM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0" i="1" kern="1200" dirty="0" smtClean="0">
                <a:solidFill>
                  <a:schemeClr val="tx1"/>
                </a:solidFill>
                <a:effectLst/>
                <a:latin typeface="+mn-lt"/>
                <a:ea typeface="+mn-ea"/>
                <a:cs typeface="+mn-cs"/>
              </a:rPr>
              <a:t>“…we get a lot of flak that way, or that we don’t like men, or we don’t, you know, like men who hit their partners; like, those men I don’t like. So yeah, it’s—yeah, that stigma or working around that is huge. And that’s not just for the [group A] population, that’s for the general population as well.” </a:t>
            </a:r>
            <a:r>
              <a:rPr lang="en-US" sz="1200" b="0" kern="1200" dirty="0" smtClean="0">
                <a:solidFill>
                  <a:schemeClr val="tx1"/>
                </a:solidFill>
                <a:effectLst/>
                <a:latin typeface="+mn-lt"/>
                <a:ea typeface="+mn-ea"/>
                <a:cs typeface="+mn-cs"/>
              </a:rPr>
              <a:t>(Lines 1996-2000 FC9 PM FG)</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JUSTICE SYSTEM: 	</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“…they need to be able to see that what happens if he goes to jail for one week and comes back home, boom, worse than ever; like, that’s a terrible thought. That’s why the </a:t>
            </a:r>
            <a:r>
              <a:rPr lang="en-US" sz="1200" b="1" i="1" kern="1200" dirty="0" err="1" smtClean="0">
                <a:solidFill>
                  <a:schemeClr val="tx1"/>
                </a:solidFill>
                <a:effectLst/>
                <a:latin typeface="+mn-lt"/>
                <a:ea typeface="+mn-ea"/>
                <a:cs typeface="+mn-cs"/>
              </a:rPr>
              <a:t>unreporting</a:t>
            </a:r>
            <a:r>
              <a:rPr lang="en-US" sz="1200" b="1" i="1" kern="1200" dirty="0" smtClean="0">
                <a:solidFill>
                  <a:schemeClr val="tx1"/>
                </a:solidFill>
                <a:effectLst/>
                <a:latin typeface="+mn-lt"/>
                <a:ea typeface="+mn-ea"/>
                <a:cs typeface="+mn-cs"/>
              </a:rPr>
              <a:t>, because it’s just, like, they can’t see through being able to be empowered and protected down the road, and that something will get better…”</a:t>
            </a:r>
            <a:r>
              <a:rPr lang="en-US" sz="1200" b="1" kern="1200" dirty="0" smtClean="0">
                <a:solidFill>
                  <a:schemeClr val="tx1"/>
                </a:solidFill>
                <a:effectLst/>
                <a:latin typeface="+mn-lt"/>
                <a:ea typeface="+mn-ea"/>
                <a:cs typeface="+mn-cs"/>
              </a:rPr>
              <a:t> (Lines 63-68 FC9 PM FG)</a:t>
            </a:r>
          </a:p>
          <a:p>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“…So I think it’s even, it’s right out of the gate: once they’ve reported it and we’ve intervened, then that we somehow have supports to get them through that process. And then like [participant 3] said, what happens after that process, right? …”</a:t>
            </a:r>
            <a:r>
              <a:rPr lang="en-US" sz="1200" kern="1200" dirty="0" smtClean="0">
                <a:solidFill>
                  <a:schemeClr val="tx1"/>
                </a:solidFill>
                <a:effectLst/>
                <a:latin typeface="+mn-lt"/>
                <a:ea typeface="+mn-ea"/>
                <a:cs typeface="+mn-cs"/>
              </a:rPr>
              <a:t>(Lines 90-93 FC9 PM FG)</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LOCAL CONTEXT: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“..the most screwed-up—like, physically damaging or humiliating physical violence comes out of that community. It rivals some of the gang violence that we see….”</a:t>
            </a:r>
            <a:r>
              <a:rPr lang="en-US" sz="1200" b="1" kern="1200" dirty="0" smtClean="0">
                <a:solidFill>
                  <a:schemeClr val="tx1"/>
                </a:solidFill>
                <a:effectLst/>
                <a:latin typeface="+mn-lt"/>
                <a:ea typeface="+mn-ea"/>
                <a:cs typeface="+mn-cs"/>
              </a:rPr>
              <a:t> (Lines 1070-1072 FC9 PM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“and I get a lot of static for, like, “Why would you waste your time with these stupid [group A]?”— </a:t>
            </a:r>
            <a:r>
              <a:rPr lang="en-US" sz="1200" kern="1200" dirty="0" smtClean="0">
                <a:solidFill>
                  <a:schemeClr val="tx1"/>
                </a:solidFill>
                <a:effectLst/>
                <a:latin typeface="+mn-lt"/>
                <a:ea typeface="+mn-ea"/>
                <a:cs typeface="+mn-cs"/>
              </a:rPr>
              <a:t>(Lines 1009-1011 FC9 PM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IPV PREVENTION PUBLIC EDUCATION</a:t>
            </a:r>
          </a:p>
          <a:p>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“…But until we work through the process of educating these people, keep more people in school, give them the tools that they need, provide them with the supports that they need, and—we talked about this the other night at our meeting—this is not going to change overnight; we know that; we know that. We have success now where we have 1300 kids that are being educated; we want more. </a:t>
            </a:r>
            <a:r>
              <a:rPr lang="en-US" sz="1200" b="1" kern="1200" dirty="0" smtClean="0">
                <a:solidFill>
                  <a:schemeClr val="tx1"/>
                </a:solidFill>
                <a:effectLst/>
                <a:latin typeface="+mn-lt"/>
                <a:ea typeface="+mn-ea"/>
                <a:cs typeface="+mn-cs"/>
              </a:rPr>
              <a:t>(Lines 946-951 FC9 PM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“…And until we educate these people to understand that it’s not acceptable, it’s going to continue…”</a:t>
            </a:r>
            <a:r>
              <a:rPr lang="en-US" sz="1200" kern="1200" dirty="0" smtClean="0">
                <a:solidFill>
                  <a:schemeClr val="tx1"/>
                </a:solidFill>
                <a:effectLst/>
                <a:latin typeface="+mn-lt"/>
                <a:ea typeface="+mn-ea"/>
                <a:cs typeface="+mn-cs"/>
              </a:rPr>
              <a:t> (Lines 2244-2245 FC9 PM FG)</a:t>
            </a:r>
          </a:p>
          <a:p>
            <a:pPr lvl="0"/>
            <a:endParaRPr lang="en-US" sz="1200" i="1"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“We need those people who are functioning in a good, healthy family, to help their own.</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Participant 1: To role model, yeah.</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Participant 2: To role model, and “This is okay, this is okay. It’s okay to have a disagreement with your wife, and you agree to disagree, and it’s okay not to win.” Know what I mean? Like, “But it’s not okay to strike out.””</a:t>
            </a:r>
            <a:r>
              <a:rPr lang="en-US" sz="1200" kern="1200" dirty="0" smtClean="0">
                <a:solidFill>
                  <a:schemeClr val="tx1"/>
                </a:solidFill>
                <a:effectLst/>
                <a:latin typeface="+mn-lt"/>
                <a:ea typeface="+mn-ea"/>
                <a:cs typeface="+mn-cs"/>
              </a:rPr>
              <a:t> (Lines 1589-1594 FC9 PM FG)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1BF2E4-07ED-4A1F-BBFF-C4340DDABCF5}" type="slidenum">
              <a:rPr lang="en-US" smtClean="0"/>
              <a:pPr/>
              <a:t>10</a:t>
            </a:fld>
            <a:endParaRPr lang="en-US"/>
          </a:p>
        </p:txBody>
      </p:sp>
    </p:spTree>
    <p:extLst>
      <p:ext uri="{BB962C8B-B14F-4D97-AF65-F5344CB8AC3E}">
        <p14:creationId xmlns="" xmlns:p14="http://schemas.microsoft.com/office/powerpoint/2010/main" val="212738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643508" cy="3505200"/>
          </a:xfrm>
        </p:spPr>
        <p:txBody>
          <a:bodyPr>
            <a:normAutofit fontScale="90000"/>
          </a:bodyPr>
          <a:lstStyle/>
          <a:p>
            <a:pPr algn="ctr"/>
            <a:r>
              <a:rPr lang="en-US" dirty="0" smtClean="0"/>
              <a:t/>
            </a:r>
            <a:br>
              <a:rPr lang="en-US" dirty="0" smtClean="0"/>
            </a:br>
            <a:r>
              <a:rPr lang="en-US" sz="4400" dirty="0" smtClean="0"/>
              <a:t>RURAL AND NORTHERN           COMMUNITY RESPONSE TO INTIMATE PARTNER VIOLENCE: </a:t>
            </a:r>
            <a:br>
              <a:rPr lang="en-US" sz="4400" dirty="0" smtClean="0"/>
            </a:br>
            <a:r>
              <a:rPr lang="en-US" sz="4400" dirty="0"/>
              <a:t/>
            </a:r>
            <a:br>
              <a:rPr lang="en-US" sz="4400" dirty="0"/>
            </a:br>
            <a:r>
              <a:rPr lang="en-US" sz="4400" dirty="0" smtClean="0"/>
              <a:t>Alberta </a:t>
            </a:r>
            <a:r>
              <a:rPr lang="en-US" sz="4400" dirty="0"/>
              <a:t>Year </a:t>
            </a:r>
            <a:r>
              <a:rPr lang="en-US" sz="4400" dirty="0" smtClean="0"/>
              <a:t>Three Focus Group Data </a:t>
            </a:r>
            <a:r>
              <a:rPr lang="en-US" sz="4400" dirty="0"/>
              <a:t>Analysis Summary</a:t>
            </a:r>
            <a:r>
              <a:rPr lang="en-CA" sz="4400" dirty="0"/>
              <a:t/>
            </a:r>
            <a:br>
              <a:rPr lang="en-CA" sz="4400" dirty="0"/>
            </a:br>
            <a:r>
              <a:rPr lang="en-US" dirty="0" smtClean="0"/>
              <a:t/>
            </a:r>
            <a:br>
              <a:rPr lang="en-US" dirty="0" smtClean="0"/>
            </a:br>
            <a:endParaRPr lang="en-US" dirty="0"/>
          </a:p>
        </p:txBody>
      </p:sp>
      <p:pic>
        <p:nvPicPr>
          <p:cNvPr id="7" name="Content Placeholder 3" descr="CURA logo final approved.jpg"/>
          <p:cNvPicPr>
            <a:picLocks noChangeAspect="1"/>
          </p:cNvPicPr>
          <p:nvPr/>
        </p:nvPicPr>
        <p:blipFill>
          <a:blip r:embed="rId3" cstate="print"/>
          <a:stretch>
            <a:fillRect/>
          </a:stretch>
        </p:blipFill>
        <p:spPr>
          <a:xfrm>
            <a:off x="7239000" y="4321848"/>
            <a:ext cx="1653160" cy="2525266"/>
          </a:xfrm>
          <a:prstGeom prst="rect">
            <a:avLst/>
          </a:prstGeom>
        </p:spPr>
      </p:pic>
      <p:pic>
        <p:nvPicPr>
          <p:cNvPr id="4" name="Picture 3" descr="\\nurs.ualberta.ca\barton\SSHRC CURA\Knowledge Transfer\Logos to use on presentations\SSHRC_CRSH_Fip.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2400" y="152400"/>
            <a:ext cx="3448050" cy="423388"/>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4" descr="C:\Users\kmh\AppData\Local\Microsoft\Windows\Temporary Internet Files\Content.IE5\2MBJ7K3H\UA-NUR-COLOUR.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1771" y="5027575"/>
            <a:ext cx="2376264" cy="72008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1219200"/>
            <a:ext cx="8991600" cy="5638800"/>
          </a:xfrm>
        </p:spPr>
        <p:txBody>
          <a:bodyPr>
            <a:normAutofit/>
          </a:bodyPr>
          <a:lstStyle/>
          <a:p>
            <a:r>
              <a:rPr lang="en-US" dirty="0" smtClean="0"/>
              <a:t>Findings from rural PM focus group</a:t>
            </a:r>
          </a:p>
          <a:p>
            <a:r>
              <a:rPr lang="en-US" sz="1100" b="1" dirty="0"/>
              <a:t>-”….</a:t>
            </a:r>
            <a:r>
              <a:rPr lang="en-US" sz="1100" i="1" dirty="0"/>
              <a:t>when we got her out of there, she was actually kind of funny, she was nice, but </a:t>
            </a:r>
            <a:r>
              <a:rPr lang="en-US" sz="1100" b="1" i="1" dirty="0"/>
              <a:t>she was so incredibly confined</a:t>
            </a:r>
            <a:r>
              <a:rPr lang="en-US" sz="1100" i="1" dirty="0"/>
              <a:t>. She wasn’t allowed to look out the window, she wasn’t allowed to answer the door. She had no bank account in her name except there was a joint account, but she didn’t have access to it, just for the child tax money to come into. No driver’s license. Sponsored by him—he’s a Canadian citizen. Like, it’s all the things—“</a:t>
            </a:r>
            <a:r>
              <a:rPr lang="en-US" sz="1100" dirty="0"/>
              <a:t> (Lines 1092-1098 FC9 PM FG</a:t>
            </a:r>
            <a:r>
              <a:rPr lang="en-US" sz="1100" dirty="0" smtClean="0"/>
              <a:t>)</a:t>
            </a:r>
          </a:p>
          <a:p>
            <a:pPr lvl="0"/>
            <a:r>
              <a:rPr lang="en-US" sz="1100" i="1" dirty="0" smtClean="0"/>
              <a:t>“…’</a:t>
            </a:r>
            <a:r>
              <a:rPr lang="en-US" sz="1100" b="1" i="1" dirty="0" smtClean="0"/>
              <a:t>Is </a:t>
            </a:r>
            <a:r>
              <a:rPr lang="en-US" sz="1100" b="1" i="1" dirty="0"/>
              <a:t>the domestic violence situation greater than the pressure that I’m </a:t>
            </a:r>
            <a:r>
              <a:rPr lang="en-US" sz="1100" b="1" i="1" dirty="0" smtClean="0"/>
              <a:t>facing?’ </a:t>
            </a:r>
            <a:r>
              <a:rPr lang="en-US" sz="1100" i="1" dirty="0" smtClean="0"/>
              <a:t>[question posed by abused woman] And </a:t>
            </a:r>
            <a:r>
              <a:rPr lang="en-US" sz="1100" i="1" dirty="0"/>
              <a:t>I think in a lot of cases, it’s “I’ll just let him come back home, because the home functions better.” Even though he’s aggressive or assaultive, but it functions better from caring of the children, paying the bills, all those responsibilities, in their eyes.”</a:t>
            </a:r>
            <a:r>
              <a:rPr lang="en-US" sz="1100" dirty="0"/>
              <a:t> (Lines </a:t>
            </a:r>
            <a:r>
              <a:rPr lang="en-US" sz="1100" dirty="0" smtClean="0"/>
              <a:t>103-108 </a:t>
            </a:r>
            <a:r>
              <a:rPr lang="en-US" sz="1100" dirty="0"/>
              <a:t>FC9 PM FG)</a:t>
            </a:r>
          </a:p>
          <a:p>
            <a:pPr lvl="0"/>
            <a:r>
              <a:rPr lang="en-US" sz="1100" b="1" dirty="0"/>
              <a:t>“…</a:t>
            </a:r>
            <a:r>
              <a:rPr lang="en-US" sz="1100" i="1" dirty="0"/>
              <a:t>Like, </a:t>
            </a:r>
            <a:r>
              <a:rPr lang="en-US" sz="1100" b="1" i="1" dirty="0"/>
              <a:t>not only do you have to go back to your husband, but you have to obey everything that he wants</a:t>
            </a:r>
            <a:r>
              <a:rPr lang="en-US" sz="1100" i="1" dirty="0"/>
              <a:t>, whether it’s cooking him a meal or having sex with him, you will do as he’s [sic] told—and it does happen. “When I”—you know, and I’m not going to use the term “make love,” </a:t>
            </a:r>
            <a:r>
              <a:rPr lang="en-US" sz="1100" i="1" dirty="0" err="1"/>
              <a:t>‘cause</a:t>
            </a:r>
            <a:r>
              <a:rPr lang="en-US" sz="1100" i="1" dirty="0"/>
              <a:t> I don’t believe that that’s what it is—“but when I have a need, you better fulfill my need. Whether it’s I’m hungry, whether it’s a sexual need, whatever it is, that’s your job as a woman, is to fulfill my need. Get it done, now.” </a:t>
            </a:r>
            <a:r>
              <a:rPr lang="en-US" sz="1100" dirty="0"/>
              <a:t>(Lines 899-906 FC9 PM FG</a:t>
            </a:r>
            <a:r>
              <a:rPr lang="en-US" sz="1100" dirty="0" smtClean="0"/>
              <a:t>)</a:t>
            </a:r>
          </a:p>
          <a:p>
            <a:r>
              <a:rPr lang="en-US" sz="1100" i="1" dirty="0"/>
              <a:t>“So we have to work very hard to break those barriers down and to </a:t>
            </a:r>
            <a:r>
              <a:rPr lang="en-US" sz="1100" b="1" i="1" dirty="0"/>
              <a:t>gain the trust of these individuals so that they feel empowered, so they can stand up for themselves and make the choices</a:t>
            </a:r>
            <a:r>
              <a:rPr lang="en-US" sz="1100" i="1" dirty="0"/>
              <a:t>.”</a:t>
            </a:r>
            <a:r>
              <a:rPr lang="en-US" sz="1100" dirty="0"/>
              <a:t> (Lines 978-981 FC9 PM FG</a:t>
            </a:r>
            <a:r>
              <a:rPr lang="en-US" sz="1100" dirty="0" smtClean="0"/>
              <a:t>)</a:t>
            </a:r>
          </a:p>
          <a:p>
            <a:pPr lvl="0"/>
            <a:r>
              <a:rPr lang="en-US" sz="1100" i="1" dirty="0"/>
              <a:t>“…they need to be able to see that what happens </a:t>
            </a:r>
            <a:r>
              <a:rPr lang="en-US" sz="1100" b="1" i="1" dirty="0"/>
              <a:t>if he goes to jail for one week and comes back home, boom, worse than ever; like, that’s a terrible thought.</a:t>
            </a:r>
            <a:r>
              <a:rPr lang="en-US" sz="1100" i="1" dirty="0"/>
              <a:t> That’s why the </a:t>
            </a:r>
            <a:r>
              <a:rPr lang="en-US" sz="1100" i="1" dirty="0" smtClean="0"/>
              <a:t>under-reporting</a:t>
            </a:r>
            <a:r>
              <a:rPr lang="en-US" sz="1100" i="1" dirty="0"/>
              <a:t>, because it’s just, like, they can’t see through being able to be empowered and protected down the road, and that something will get better…”</a:t>
            </a:r>
            <a:r>
              <a:rPr lang="en-US" sz="1100" dirty="0"/>
              <a:t> (Lines 63-68 FC9 PM FG</a:t>
            </a:r>
            <a:r>
              <a:rPr lang="en-US" sz="1100" dirty="0" smtClean="0"/>
              <a:t>)</a:t>
            </a:r>
          </a:p>
          <a:p>
            <a:r>
              <a:rPr lang="en-US" sz="1100" i="1" dirty="0"/>
              <a:t>“..the most screwed-up—like, physically damaging or humiliating physical violence comes out of that community. It </a:t>
            </a:r>
            <a:r>
              <a:rPr lang="en-US" sz="1100" b="1" i="1" dirty="0"/>
              <a:t>rivals some of the gang violence that we see</a:t>
            </a:r>
            <a:r>
              <a:rPr lang="en-US" sz="1100" i="1" dirty="0"/>
              <a:t>….”</a:t>
            </a:r>
            <a:r>
              <a:rPr lang="en-US" sz="1100" dirty="0"/>
              <a:t> (Lines 1070-1072 FC9 PM FG</a:t>
            </a:r>
            <a:r>
              <a:rPr lang="en-US" sz="1100" dirty="0" smtClean="0"/>
              <a:t>)</a:t>
            </a:r>
          </a:p>
          <a:p>
            <a:pPr lvl="0"/>
            <a:r>
              <a:rPr lang="en-US" sz="1100" i="1" dirty="0"/>
              <a:t>“…But until we </a:t>
            </a:r>
            <a:r>
              <a:rPr lang="en-US" sz="1100" i="1" dirty="0" smtClean="0"/>
              <a:t>work, </a:t>
            </a:r>
            <a:r>
              <a:rPr lang="en-US" sz="1100" i="1" dirty="0"/>
              <a:t>and—we talked about this the other night at our meeting—this is not going to change overnight; we know </a:t>
            </a:r>
            <a:r>
              <a:rPr lang="en-US" sz="1100" i="1" dirty="0" smtClean="0"/>
              <a:t>that </a:t>
            </a:r>
            <a:r>
              <a:rPr lang="en-US" sz="1100" b="1" i="1" dirty="0" smtClean="0"/>
              <a:t>through </a:t>
            </a:r>
            <a:r>
              <a:rPr lang="en-US" sz="1100" b="1" i="1" dirty="0"/>
              <a:t>the process of educating these people, keep more people in school, give them the tools that they need, provide them with the supports that they need</a:t>
            </a:r>
            <a:r>
              <a:rPr lang="en-US" sz="1100" i="1" dirty="0" smtClean="0"/>
              <a:t>; </a:t>
            </a:r>
            <a:r>
              <a:rPr lang="en-US" sz="1100" i="1" dirty="0"/>
              <a:t>we know that. We have success now where we have 1300 kids that are being educated; we want more. </a:t>
            </a:r>
            <a:r>
              <a:rPr lang="en-US" sz="1100" dirty="0"/>
              <a:t>(Lines 946-951 FC9 PM FG)</a:t>
            </a:r>
          </a:p>
          <a:p>
            <a:endParaRPr lang="en-US" sz="1100" dirty="0"/>
          </a:p>
          <a:p>
            <a:pPr lvl="0"/>
            <a:endParaRPr lang="en-US" sz="1100" dirty="0"/>
          </a:p>
          <a:p>
            <a:endParaRPr lang="en-US" sz="1100" dirty="0" smtClean="0"/>
          </a:p>
          <a:p>
            <a:endParaRPr lang="en-US" sz="900" dirty="0"/>
          </a:p>
          <a:p>
            <a:pPr lvl="0"/>
            <a:endParaRPr lang="en-US" sz="1100" dirty="0"/>
          </a:p>
          <a:p>
            <a:endParaRPr lang="en-US" sz="1100" dirty="0"/>
          </a:p>
          <a:p>
            <a:endParaRPr lang="en-US" dirty="0" smtClean="0"/>
          </a:p>
          <a:p>
            <a:endParaRPr lang="en-US" dirty="0" smtClean="0"/>
          </a:p>
          <a:p>
            <a:pPr lvl="0"/>
            <a:endParaRPr lang="en-US" sz="1100" dirty="0"/>
          </a:p>
          <a:p>
            <a:endParaRPr lang="en-US" dirty="0"/>
          </a:p>
        </p:txBody>
      </p:sp>
      <p:sp>
        <p:nvSpPr>
          <p:cNvPr id="2" name="Title 1"/>
          <p:cNvSpPr>
            <a:spLocks noGrp="1"/>
          </p:cNvSpPr>
          <p:nvPr>
            <p:ph type="title"/>
          </p:nvPr>
        </p:nvSpPr>
        <p:spPr/>
        <p:txBody>
          <a:bodyPr>
            <a:normAutofit/>
          </a:bodyPr>
          <a:lstStyle/>
          <a:p>
            <a:r>
              <a:rPr lang="en-US" dirty="0" smtClean="0"/>
              <a:t>Year Three - Rural Focus Group</a:t>
            </a:r>
            <a:endParaRPr lang="en-US" dirty="0"/>
          </a:p>
        </p:txBody>
      </p:sp>
    </p:spTree>
    <p:extLst>
      <p:ext uri="{BB962C8B-B14F-4D97-AF65-F5344CB8AC3E}">
        <p14:creationId xmlns="" xmlns:p14="http://schemas.microsoft.com/office/powerpoint/2010/main" val="39831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89038"/>
          </a:xfrm>
        </p:spPr>
        <p:txBody>
          <a:bodyPr/>
          <a:lstStyle/>
          <a:p>
            <a:r>
              <a:rPr lang="en-US" dirty="0" smtClean="0"/>
              <a:t>NORTHERN FOCUS GROUPS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US" dirty="0" smtClean="0"/>
              <a:t>Demographics</a:t>
            </a:r>
          </a:p>
          <a:p>
            <a:endParaRPr lang="en-US" dirty="0"/>
          </a:p>
        </p:txBody>
      </p:sp>
      <p:sp>
        <p:nvSpPr>
          <p:cNvPr id="2" name="Title 1"/>
          <p:cNvSpPr>
            <a:spLocks noGrp="1"/>
          </p:cNvSpPr>
          <p:nvPr>
            <p:ph type="title"/>
          </p:nvPr>
        </p:nvSpPr>
        <p:spPr/>
        <p:txBody>
          <a:bodyPr>
            <a:noAutofit/>
          </a:bodyPr>
          <a:lstStyle/>
          <a:p>
            <a:r>
              <a:rPr lang="en-US" sz="3600" dirty="0" smtClean="0"/>
              <a:t>Year Three - Northern Focus Group</a:t>
            </a:r>
            <a:endParaRPr lang="en-US" sz="3600" dirty="0"/>
          </a:p>
        </p:txBody>
      </p:sp>
      <p:graphicFrame>
        <p:nvGraphicFramePr>
          <p:cNvPr id="4" name="Table 3"/>
          <p:cNvGraphicFramePr>
            <a:graphicFrameLocks noGrp="1"/>
          </p:cNvGraphicFramePr>
          <p:nvPr>
            <p:extLst>
              <p:ext uri="{D42A27DB-BD31-4B8C-83A1-F6EECF244321}">
                <p14:modId xmlns="" xmlns:p14="http://schemas.microsoft.com/office/powerpoint/2010/main" val="3476952796"/>
              </p:ext>
            </p:extLst>
          </p:nvPr>
        </p:nvGraphicFramePr>
        <p:xfrm>
          <a:off x="685800" y="1905000"/>
          <a:ext cx="8229599" cy="4800602"/>
        </p:xfrm>
        <a:graphic>
          <a:graphicData uri="http://schemas.openxmlformats.org/drawingml/2006/table">
            <a:tbl>
              <a:tblPr>
                <a:tableStyleId>{5C22544A-7EE6-4342-B048-85BDC9FD1C3A}</a:tableStyleId>
              </a:tblPr>
              <a:tblGrid>
                <a:gridCol w="371979"/>
                <a:gridCol w="1380621"/>
                <a:gridCol w="838200"/>
                <a:gridCol w="838200"/>
                <a:gridCol w="990600"/>
                <a:gridCol w="2819400"/>
                <a:gridCol w="990599"/>
              </a:tblGrid>
              <a:tr h="331076">
                <a:tc>
                  <a:txBody>
                    <a:bodyPr/>
                    <a:lstStyle/>
                    <a:p>
                      <a:pPr marL="0" marR="0">
                        <a:spcBef>
                          <a:spcPts val="0"/>
                        </a:spcBef>
                        <a:spcAft>
                          <a:spcPts val="0"/>
                        </a:spcAft>
                      </a:pPr>
                      <a:r>
                        <a:rPr lang="en-CA" sz="1000" dirty="0">
                          <a:effectLst/>
                        </a:rPr>
                        <a:t> </a:t>
                      </a:r>
                      <a:endParaRPr lang="en-US" sz="900"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b="1" dirty="0">
                          <a:effectLst/>
                        </a:rPr>
                        <a:t>Date of Interview</a:t>
                      </a:r>
                      <a:endParaRPr lang="en-US" sz="900" b="1"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b="1" dirty="0">
                          <a:effectLst/>
                        </a:rPr>
                        <a:t>Location of Interview</a:t>
                      </a:r>
                      <a:endParaRPr lang="en-US" sz="900" b="1"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b="1" dirty="0">
                          <a:effectLst/>
                        </a:rPr>
                        <a:t>Gender of Participant</a:t>
                      </a:r>
                      <a:endParaRPr lang="en-US" sz="900" b="1"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b="1" dirty="0">
                          <a:effectLst/>
                        </a:rPr>
                        <a:t>Ethnicity of Participant</a:t>
                      </a:r>
                      <a:endParaRPr lang="en-US" sz="900" b="1"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b="1" dirty="0">
                          <a:effectLst/>
                        </a:rPr>
                        <a:t>Occupation of Participant</a:t>
                      </a:r>
                      <a:endParaRPr lang="en-US" sz="900" b="1"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b="1" dirty="0">
                          <a:effectLst/>
                        </a:rPr>
                        <a:t>Years in Position</a:t>
                      </a:r>
                      <a:endParaRPr lang="en-US" sz="900" b="1" dirty="0">
                        <a:effectLst/>
                        <a:latin typeface="Times New Roman" panose="02020603050405020304" pitchFamily="18" charset="0"/>
                        <a:ea typeface="Times New Roman" panose="02020603050405020304" pitchFamily="18" charset="0"/>
                      </a:endParaRPr>
                    </a:p>
                  </a:txBody>
                  <a:tcPr marL="58525" marR="58525" marT="0" marB="0"/>
                </a:tc>
              </a:tr>
              <a:tr h="496614">
                <a:tc>
                  <a:txBody>
                    <a:bodyPr/>
                    <a:lstStyle/>
                    <a:p>
                      <a:pPr marL="0" marR="0">
                        <a:spcBef>
                          <a:spcPts val="0"/>
                        </a:spcBef>
                        <a:spcAft>
                          <a:spcPts val="0"/>
                        </a:spcAft>
                      </a:pPr>
                      <a:r>
                        <a:rPr lang="en-CA" sz="1000">
                          <a:effectLst/>
                        </a:rPr>
                        <a:t>1</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September 22, 2014</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dirty="0" smtClean="0">
                          <a:effectLst/>
                        </a:rPr>
                        <a:t>FC6, </a:t>
                      </a:r>
                      <a:r>
                        <a:rPr lang="en-CA" sz="1000" dirty="0">
                          <a:effectLst/>
                        </a:rPr>
                        <a:t>Alberta</a:t>
                      </a:r>
                      <a:endParaRPr lang="en-US" sz="900"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Regional Coordinator RCMP Victim Services Unit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7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331076">
                <a:tc>
                  <a:txBody>
                    <a:bodyPr/>
                    <a:lstStyle/>
                    <a:p>
                      <a:pPr marL="0" marR="0" algn="ctr">
                        <a:spcBef>
                          <a:spcPts val="0"/>
                        </a:spcBef>
                        <a:spcAft>
                          <a:spcPts val="0"/>
                        </a:spcAft>
                      </a:pPr>
                      <a:r>
                        <a:rPr lang="en-CA" sz="1000">
                          <a:effectLst/>
                        </a:rPr>
                        <a:t>2</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Assessor, Child and Family Services</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0.5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331076">
                <a:tc>
                  <a:txBody>
                    <a:bodyPr/>
                    <a:lstStyle/>
                    <a:p>
                      <a:pPr marL="0" marR="0" algn="ctr">
                        <a:spcBef>
                          <a:spcPts val="0"/>
                        </a:spcBef>
                        <a:spcAft>
                          <a:spcPts val="0"/>
                        </a:spcAft>
                      </a:pPr>
                      <a:r>
                        <a:rPr lang="en-CA" sz="1000">
                          <a:effectLst/>
                        </a:rPr>
                        <a:t>3</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Social Worker (Case Worker Supervisor)</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2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165538">
                <a:tc>
                  <a:txBody>
                    <a:bodyPr/>
                    <a:lstStyle/>
                    <a:p>
                      <a:pPr marL="0" marR="0" algn="ctr">
                        <a:spcBef>
                          <a:spcPts val="0"/>
                        </a:spcBef>
                        <a:spcAft>
                          <a:spcPts val="0"/>
                        </a:spcAft>
                      </a:pPr>
                      <a:r>
                        <a:rPr lang="en-CA" sz="1000">
                          <a:effectLst/>
                        </a:rPr>
                        <a:t>4</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RCMP Constable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5.5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331076">
                <a:tc>
                  <a:txBody>
                    <a:bodyPr/>
                    <a:lstStyle/>
                    <a:p>
                      <a:pPr marL="0" marR="0" algn="ctr">
                        <a:spcBef>
                          <a:spcPts val="0"/>
                        </a:spcBef>
                        <a:spcAft>
                          <a:spcPts val="0"/>
                        </a:spcAft>
                      </a:pPr>
                      <a:r>
                        <a:rPr lang="en-CA" sz="1000">
                          <a:effectLst/>
                        </a:rPr>
                        <a:t>5</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dirty="0">
                          <a:effectLst/>
                        </a:rPr>
                        <a:t>Caucasian</a:t>
                      </a:r>
                      <a:endParaRPr lang="en-US" sz="900" dirty="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Provisional Psychologist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3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662152">
                <a:tc>
                  <a:txBody>
                    <a:bodyPr/>
                    <a:lstStyle/>
                    <a:p>
                      <a:pPr marL="0" marR="0" algn="ctr">
                        <a:spcBef>
                          <a:spcPts val="0"/>
                        </a:spcBef>
                        <a:spcAft>
                          <a:spcPts val="0"/>
                        </a:spcAft>
                      </a:pPr>
                      <a:r>
                        <a:rPr lang="en-CA" sz="1000">
                          <a:effectLst/>
                        </a:rPr>
                        <a:t>6</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 (Canadian, Scottish, French)</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Social Worker, DV Follow-up, Addictions &amp; Mental Health</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1 year</a:t>
                      </a:r>
                      <a:endParaRPr lang="en-US" sz="900">
                        <a:effectLst/>
                        <a:latin typeface="Times New Roman" panose="02020603050405020304" pitchFamily="18" charset="0"/>
                        <a:ea typeface="Times New Roman" panose="02020603050405020304" pitchFamily="18" charset="0"/>
                      </a:endParaRPr>
                    </a:p>
                  </a:txBody>
                  <a:tcPr marL="58525" marR="58525" marT="0" marB="0"/>
                </a:tc>
              </a:tr>
              <a:tr h="331076">
                <a:tc>
                  <a:txBody>
                    <a:bodyPr/>
                    <a:lstStyle/>
                    <a:p>
                      <a:pPr marL="0" marR="0" algn="ctr">
                        <a:spcBef>
                          <a:spcPts val="0"/>
                        </a:spcBef>
                        <a:spcAft>
                          <a:spcPts val="0"/>
                        </a:spcAft>
                      </a:pPr>
                      <a:r>
                        <a:rPr lang="en-CA" sz="1000">
                          <a:effectLst/>
                        </a:rPr>
                        <a:t>7</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Child and Family Services Assessor</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2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331076">
                <a:tc>
                  <a:txBody>
                    <a:bodyPr/>
                    <a:lstStyle/>
                    <a:p>
                      <a:pPr marL="0" marR="0" algn="ctr">
                        <a:spcBef>
                          <a:spcPts val="0"/>
                        </a:spcBef>
                        <a:spcAft>
                          <a:spcPts val="0"/>
                        </a:spcAft>
                      </a:pPr>
                      <a:r>
                        <a:rPr lang="en-CA" sz="1000">
                          <a:effectLst/>
                        </a:rPr>
                        <a:t>8</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Danish</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Community Program Coordinator</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8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662152">
                <a:tc>
                  <a:txBody>
                    <a:bodyPr/>
                    <a:lstStyle/>
                    <a:p>
                      <a:pPr marL="0" marR="0" algn="ctr">
                        <a:spcBef>
                          <a:spcPts val="0"/>
                        </a:spcBef>
                        <a:spcAft>
                          <a:spcPts val="0"/>
                        </a:spcAft>
                      </a:pPr>
                      <a:r>
                        <a:rPr lang="en-CA" sz="1000">
                          <a:effectLst/>
                        </a:rPr>
                        <a:t>9</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Caucasian</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Child Protection Supervisor, Child and Family Services</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5 years in protection; 8 years as Supervisor</a:t>
                      </a:r>
                      <a:endParaRPr lang="en-US" sz="900">
                        <a:effectLst/>
                        <a:latin typeface="Times New Roman" panose="02020603050405020304" pitchFamily="18" charset="0"/>
                        <a:ea typeface="Times New Roman" panose="02020603050405020304" pitchFamily="18" charset="0"/>
                      </a:endParaRPr>
                    </a:p>
                  </a:txBody>
                  <a:tcPr marL="58525" marR="58525" marT="0" marB="0"/>
                </a:tc>
              </a:tr>
              <a:tr h="496614">
                <a:tc>
                  <a:txBody>
                    <a:bodyPr/>
                    <a:lstStyle/>
                    <a:p>
                      <a:pPr marL="0" marR="0" algn="ctr">
                        <a:spcBef>
                          <a:spcPts val="0"/>
                        </a:spcBef>
                        <a:spcAft>
                          <a:spcPts val="0"/>
                        </a:spcAft>
                      </a:pPr>
                      <a:r>
                        <a:rPr lang="en-CA" sz="1000">
                          <a:effectLst/>
                        </a:rPr>
                        <a:t>10</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Female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White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Executive Director, Peace River Women’s Shelter</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1.5 years</a:t>
                      </a:r>
                      <a:endParaRPr lang="en-US" sz="900">
                        <a:effectLst/>
                        <a:latin typeface="Times New Roman" panose="02020603050405020304" pitchFamily="18" charset="0"/>
                        <a:ea typeface="Times New Roman" panose="02020603050405020304" pitchFamily="18" charset="0"/>
                      </a:endParaRPr>
                    </a:p>
                  </a:txBody>
                  <a:tcPr marL="58525" marR="58525" marT="0" marB="0"/>
                </a:tc>
              </a:tr>
              <a:tr h="331076">
                <a:tc>
                  <a:txBody>
                    <a:bodyPr/>
                    <a:lstStyle/>
                    <a:p>
                      <a:pPr marL="0" marR="0" algn="ctr">
                        <a:spcBef>
                          <a:spcPts val="0"/>
                        </a:spcBef>
                        <a:spcAft>
                          <a:spcPts val="0"/>
                        </a:spcAft>
                      </a:pPr>
                      <a:r>
                        <a:rPr lang="en-CA" sz="1000">
                          <a:effectLst/>
                        </a:rPr>
                        <a:t>11</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lgn="ctr">
                        <a:spcBef>
                          <a:spcPts val="0"/>
                        </a:spcBef>
                        <a:spcAft>
                          <a:spcPts val="0"/>
                        </a:spcAft>
                      </a:pPr>
                      <a:r>
                        <a:rPr lang="en-CA" sz="1000">
                          <a:effectLst/>
                        </a:rPr>
                        <a:t>“</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Male</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Missing data</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a:effectLst/>
                        </a:rPr>
                        <a:t>Supervisor, Alberta Works</a:t>
                      </a:r>
                      <a:endParaRPr lang="en-US" sz="900">
                        <a:effectLst/>
                        <a:latin typeface="Times New Roman" panose="02020603050405020304" pitchFamily="18" charset="0"/>
                        <a:ea typeface="Times New Roman" panose="02020603050405020304" pitchFamily="18" charset="0"/>
                      </a:endParaRPr>
                    </a:p>
                  </a:txBody>
                  <a:tcPr marL="58525" marR="58525" marT="0" marB="0"/>
                </a:tc>
                <a:tc>
                  <a:txBody>
                    <a:bodyPr/>
                    <a:lstStyle/>
                    <a:p>
                      <a:pPr marL="0" marR="0">
                        <a:spcBef>
                          <a:spcPts val="0"/>
                        </a:spcBef>
                        <a:spcAft>
                          <a:spcPts val="0"/>
                        </a:spcAft>
                      </a:pPr>
                      <a:r>
                        <a:rPr lang="en-CA" sz="1000" dirty="0">
                          <a:effectLst/>
                        </a:rPr>
                        <a:t>3 years</a:t>
                      </a:r>
                      <a:endParaRPr lang="en-US" sz="900" dirty="0">
                        <a:effectLst/>
                        <a:latin typeface="Times New Roman" panose="02020603050405020304" pitchFamily="18" charset="0"/>
                        <a:ea typeface="Times New Roman" panose="02020603050405020304" pitchFamily="18" charset="0"/>
                      </a:endParaRPr>
                    </a:p>
                  </a:txBody>
                  <a:tcPr marL="58525" marR="58525" marT="0" marB="0"/>
                </a:tc>
              </a:tr>
            </a:tbl>
          </a:graphicData>
        </a:graphic>
      </p:graphicFrame>
    </p:spTree>
    <p:extLst>
      <p:ext uri="{BB962C8B-B14F-4D97-AF65-F5344CB8AC3E}">
        <p14:creationId xmlns="" xmlns:p14="http://schemas.microsoft.com/office/powerpoint/2010/main" val="1366510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170082791"/>
              </p:ext>
            </p:extLst>
          </p:nvPr>
        </p:nvGraphicFramePr>
        <p:xfrm>
          <a:off x="228600" y="762000"/>
          <a:ext cx="8763000" cy="6230321"/>
        </p:xfrm>
        <a:graphic>
          <a:graphicData uri="http://schemas.openxmlformats.org/drawingml/2006/table">
            <a:tbl>
              <a:tblPr firstRow="1" firstCol="1" bandRow="1">
                <a:tableStyleId>{5C22544A-7EE6-4342-B048-85BDC9FD1C3A}</a:tableStyleId>
              </a:tblPr>
              <a:tblGrid>
                <a:gridCol w="4381500"/>
                <a:gridCol w="4381500"/>
              </a:tblGrid>
              <a:tr h="2005480">
                <a:tc>
                  <a:txBody>
                    <a:bodyPr/>
                    <a:lstStyle/>
                    <a:p>
                      <a:pPr marL="0" marR="0">
                        <a:lnSpc>
                          <a:spcPct val="150000"/>
                        </a:lnSpc>
                        <a:spcBef>
                          <a:spcPts val="0"/>
                        </a:spcBef>
                        <a:spcAft>
                          <a:spcPts val="0"/>
                        </a:spcAft>
                      </a:pPr>
                      <a:r>
                        <a:rPr lang="en-US" sz="900" b="0" dirty="0">
                          <a:effectLst/>
                        </a:rPr>
                        <a:t>Source: Peace River Record Gazette </a:t>
                      </a:r>
                    </a:p>
                    <a:p>
                      <a:pPr marL="0" marR="0">
                        <a:lnSpc>
                          <a:spcPct val="150000"/>
                        </a:lnSpc>
                        <a:spcBef>
                          <a:spcPts val="0"/>
                        </a:spcBef>
                        <a:spcAft>
                          <a:spcPts val="0"/>
                        </a:spcAft>
                      </a:pPr>
                      <a:r>
                        <a:rPr lang="en-US" sz="900" b="0" dirty="0">
                          <a:effectLst/>
                        </a:rPr>
                        <a:t>By: Adam Dietrich</a:t>
                      </a:r>
                    </a:p>
                    <a:p>
                      <a:pPr marL="0" marR="0">
                        <a:lnSpc>
                          <a:spcPct val="150000"/>
                        </a:lnSpc>
                        <a:spcBef>
                          <a:spcPts val="0"/>
                        </a:spcBef>
                        <a:spcAft>
                          <a:spcPts val="0"/>
                        </a:spcAft>
                      </a:pPr>
                      <a:r>
                        <a:rPr lang="en-US" sz="900" b="0" dirty="0">
                          <a:effectLst/>
                        </a:rPr>
                        <a:t>Date of Incidence: Victim last seen on June 23, 2014. News: July 9, 2014</a:t>
                      </a:r>
                    </a:p>
                    <a:p>
                      <a:pPr marL="0" marR="0">
                        <a:lnSpc>
                          <a:spcPct val="150000"/>
                        </a:lnSpc>
                        <a:spcBef>
                          <a:spcPts val="0"/>
                        </a:spcBef>
                        <a:spcAft>
                          <a:spcPts val="0"/>
                        </a:spcAft>
                      </a:pPr>
                      <a:r>
                        <a:rPr lang="en-US" sz="900" b="0" dirty="0">
                          <a:effectLst/>
                        </a:rPr>
                        <a:t>Place of Incidence: John D’Or Prairie</a:t>
                      </a:r>
                    </a:p>
                    <a:p>
                      <a:pPr marL="0" marR="0">
                        <a:lnSpc>
                          <a:spcPct val="150000"/>
                        </a:lnSpc>
                        <a:spcBef>
                          <a:spcPts val="0"/>
                        </a:spcBef>
                        <a:spcAft>
                          <a:spcPts val="0"/>
                        </a:spcAft>
                      </a:pPr>
                      <a:r>
                        <a:rPr lang="en-US" sz="900" b="0" dirty="0">
                          <a:effectLst/>
                        </a:rPr>
                        <a:t>Nature of Incidence: RCMP confirmed that a woman’s body had been discovered in </a:t>
                      </a:r>
                      <a:r>
                        <a:rPr lang="en-US" sz="900" b="0" dirty="0" smtClean="0">
                          <a:effectLst/>
                        </a:rPr>
                        <a:t>sodded </a:t>
                      </a:r>
                      <a:r>
                        <a:rPr lang="en-US" sz="900" b="0" dirty="0">
                          <a:effectLst/>
                        </a:rPr>
                        <a:t>area near her residence on July 1... autopsy ruled the death a homicide… </a:t>
                      </a:r>
                      <a:r>
                        <a:rPr lang="en-US" sz="900" b="1" dirty="0">
                          <a:effectLst/>
                        </a:rPr>
                        <a:t>second-degree murder and indignity to human remains by her common-law husband</a:t>
                      </a:r>
                      <a:r>
                        <a:rPr lang="en-US" sz="900" b="0" dirty="0">
                          <a:effectLst/>
                        </a:rPr>
                        <a:t>.</a:t>
                      </a:r>
                    </a:p>
                    <a:p>
                      <a:pPr marL="0" marR="0">
                        <a:lnSpc>
                          <a:spcPct val="150000"/>
                        </a:lnSpc>
                        <a:spcBef>
                          <a:spcPts val="0"/>
                        </a:spcBef>
                        <a:spcAft>
                          <a:spcPts val="0"/>
                        </a:spcAft>
                      </a:pPr>
                      <a:r>
                        <a:rPr lang="en-US" sz="900" b="0" dirty="0">
                          <a:effectLst/>
                        </a:rPr>
                        <a:t>Title: Body of missing woman found; ruled a homicide</a:t>
                      </a:r>
                    </a:p>
                    <a:p>
                      <a:pPr marL="0" marR="0">
                        <a:lnSpc>
                          <a:spcPct val="150000"/>
                        </a:lnSpc>
                        <a:spcBef>
                          <a:spcPts val="0"/>
                        </a:spcBef>
                        <a:spcAft>
                          <a:spcPts val="0"/>
                        </a:spcAft>
                      </a:pPr>
                      <a:r>
                        <a:rPr lang="en-US" sz="800" b="0" dirty="0">
                          <a:effectLst/>
                        </a:rPr>
                        <a:t> </a:t>
                      </a:r>
                      <a:endParaRPr lang="en-US" sz="8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20573" marR="20573" marT="0" marB="0">
                    <a:solidFill>
                      <a:schemeClr val="accent1"/>
                    </a:solidFill>
                  </a:tcPr>
                </a:tc>
                <a:tc>
                  <a:txBody>
                    <a:bodyPr/>
                    <a:lstStyle/>
                    <a:p>
                      <a:pPr marL="0" marR="0">
                        <a:lnSpc>
                          <a:spcPct val="150000"/>
                        </a:lnSpc>
                        <a:spcBef>
                          <a:spcPts val="0"/>
                        </a:spcBef>
                        <a:spcAft>
                          <a:spcPts val="0"/>
                        </a:spcAft>
                      </a:pPr>
                      <a:r>
                        <a:rPr lang="en-US" sz="900" b="0" dirty="0">
                          <a:effectLst/>
                        </a:rPr>
                        <a:t>Source: Hamilton Spectator, The (ON) </a:t>
                      </a:r>
                    </a:p>
                    <a:p>
                      <a:pPr marL="0" marR="0">
                        <a:lnSpc>
                          <a:spcPct val="150000"/>
                        </a:lnSpc>
                        <a:spcBef>
                          <a:spcPts val="0"/>
                        </a:spcBef>
                        <a:spcAft>
                          <a:spcPts val="0"/>
                        </a:spcAft>
                      </a:pPr>
                      <a:r>
                        <a:rPr lang="en-US" sz="900" b="0" dirty="0">
                          <a:effectLst/>
                        </a:rPr>
                        <a:t>Date of Incidence: Feb. 2005</a:t>
                      </a:r>
                    </a:p>
                    <a:p>
                      <a:pPr marL="0" marR="0">
                        <a:lnSpc>
                          <a:spcPct val="150000"/>
                        </a:lnSpc>
                        <a:spcBef>
                          <a:spcPts val="0"/>
                        </a:spcBef>
                        <a:spcAft>
                          <a:spcPts val="0"/>
                        </a:spcAft>
                      </a:pPr>
                      <a:r>
                        <a:rPr lang="en-US" sz="900" b="0" dirty="0">
                          <a:effectLst/>
                        </a:rPr>
                        <a:t>Place of Incidence: High Prairie – NW of Edmonton</a:t>
                      </a:r>
                    </a:p>
                    <a:p>
                      <a:pPr marL="0" marR="0">
                        <a:lnSpc>
                          <a:spcPct val="150000"/>
                        </a:lnSpc>
                        <a:spcBef>
                          <a:spcPts val="0"/>
                        </a:spcBef>
                        <a:spcAft>
                          <a:spcPts val="0"/>
                        </a:spcAft>
                      </a:pPr>
                      <a:r>
                        <a:rPr lang="en-US" sz="900" b="0" dirty="0">
                          <a:effectLst/>
                        </a:rPr>
                        <a:t>Nature of Incidence: Stabbed to death</a:t>
                      </a:r>
                    </a:p>
                    <a:p>
                      <a:pPr marL="0" marR="0">
                        <a:lnSpc>
                          <a:spcPct val="150000"/>
                        </a:lnSpc>
                        <a:spcBef>
                          <a:spcPts val="0"/>
                        </a:spcBef>
                        <a:spcAft>
                          <a:spcPts val="0"/>
                        </a:spcAft>
                      </a:pPr>
                      <a:r>
                        <a:rPr lang="en-US" sz="900" b="0" dirty="0">
                          <a:effectLst/>
                        </a:rPr>
                        <a:t>Title: RCMP: ‘We failed; </a:t>
                      </a:r>
                      <a:r>
                        <a:rPr lang="en-US" sz="900" b="1" dirty="0">
                          <a:effectLst/>
                        </a:rPr>
                        <a:t>Alberta detachment ignored women’s 911 call. Her stabbed body was found 12 days </a:t>
                      </a:r>
                      <a:r>
                        <a:rPr lang="en-US" sz="900" b="1" dirty="0" smtClean="0">
                          <a:effectLst/>
                        </a:rPr>
                        <a:t>later</a:t>
                      </a:r>
                      <a:r>
                        <a:rPr lang="en-US" sz="900" b="1" baseline="0" dirty="0" smtClean="0">
                          <a:effectLst/>
                        </a:rPr>
                        <a:t> (murdered by ex-common-law husband)</a:t>
                      </a:r>
                      <a:endParaRPr lang="en-US" sz="900" b="1" dirty="0">
                        <a:effectLst/>
                      </a:endParaRPr>
                    </a:p>
                    <a:p>
                      <a:pPr marL="0" marR="0">
                        <a:lnSpc>
                          <a:spcPct val="150000"/>
                        </a:lnSpc>
                        <a:spcBef>
                          <a:spcPts val="0"/>
                        </a:spcBef>
                        <a:spcAft>
                          <a:spcPts val="0"/>
                        </a:spcAft>
                      </a:pPr>
                      <a:r>
                        <a:rPr lang="en-US" sz="900" b="0" dirty="0">
                          <a:effectLst/>
                        </a:rPr>
                        <a:t>Important to note: 40 women entering Alberta shelters told, they called 911 for help and were ignored. </a:t>
                      </a:r>
                    </a:p>
                    <a:p>
                      <a:pPr marL="0" marR="0">
                        <a:lnSpc>
                          <a:spcPct val="150000"/>
                        </a:lnSpc>
                        <a:spcBef>
                          <a:spcPts val="0"/>
                        </a:spcBef>
                        <a:spcAft>
                          <a:spcPts val="0"/>
                        </a:spcAft>
                      </a:pPr>
                      <a:r>
                        <a:rPr lang="en-US" sz="800" dirty="0">
                          <a:effectLst/>
                        </a:rPr>
                        <a:t> </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20573" marR="20573" marT="0" marB="0">
                    <a:solidFill>
                      <a:schemeClr val="accent1"/>
                    </a:solidFill>
                  </a:tcPr>
                </a:tc>
              </a:tr>
              <a:tr h="2005480">
                <a:tc>
                  <a:txBody>
                    <a:bodyPr/>
                    <a:lstStyle/>
                    <a:p>
                      <a:pPr marL="0" marR="0">
                        <a:lnSpc>
                          <a:spcPct val="150000"/>
                        </a:lnSpc>
                        <a:spcBef>
                          <a:spcPts val="0"/>
                        </a:spcBef>
                        <a:spcAft>
                          <a:spcPts val="0"/>
                        </a:spcAft>
                      </a:pPr>
                      <a:r>
                        <a:rPr lang="en-US" sz="900" b="0" dirty="0">
                          <a:effectLst/>
                        </a:rPr>
                        <a:t>Date of Incidence: Published June 30, 2013</a:t>
                      </a:r>
                    </a:p>
                    <a:p>
                      <a:pPr marL="0" marR="0">
                        <a:lnSpc>
                          <a:spcPct val="150000"/>
                        </a:lnSpc>
                        <a:spcBef>
                          <a:spcPts val="0"/>
                        </a:spcBef>
                        <a:spcAft>
                          <a:spcPts val="0"/>
                        </a:spcAft>
                      </a:pPr>
                      <a:r>
                        <a:rPr lang="en-US" sz="900" b="0" dirty="0">
                          <a:effectLst/>
                        </a:rPr>
                        <a:t>Place of Incidence: Grand Prairie</a:t>
                      </a:r>
                    </a:p>
                    <a:p>
                      <a:pPr marL="0" marR="0">
                        <a:lnSpc>
                          <a:spcPct val="150000"/>
                        </a:lnSpc>
                        <a:spcBef>
                          <a:spcPts val="0"/>
                        </a:spcBef>
                        <a:spcAft>
                          <a:spcPts val="0"/>
                        </a:spcAft>
                      </a:pPr>
                      <a:r>
                        <a:rPr lang="en-US" sz="900" b="0" dirty="0">
                          <a:effectLst/>
                        </a:rPr>
                        <a:t>Nature of Incidence: </a:t>
                      </a:r>
                      <a:r>
                        <a:rPr lang="en-US" sz="900" b="1" dirty="0">
                          <a:effectLst/>
                        </a:rPr>
                        <a:t>A 37 year old mother of two called police twice, about being harassed by her ex-husband, just hours before he fatally shot her, her boyfriend and later himself</a:t>
                      </a:r>
                      <a:r>
                        <a:rPr lang="en-US" sz="900" b="0" dirty="0">
                          <a:effectLst/>
                        </a:rPr>
                        <a:t>, Police said. </a:t>
                      </a:r>
                    </a:p>
                    <a:p>
                      <a:pPr marL="0" marR="0">
                        <a:lnSpc>
                          <a:spcPct val="150000"/>
                        </a:lnSpc>
                        <a:spcBef>
                          <a:spcPts val="0"/>
                        </a:spcBef>
                        <a:spcAft>
                          <a:spcPts val="0"/>
                        </a:spcAft>
                      </a:pPr>
                      <a:r>
                        <a:rPr lang="en-US" sz="900" b="0" dirty="0">
                          <a:effectLst/>
                        </a:rPr>
                        <a:t>Titles: Grand Prairie police say man killed his ex-wife and her boyfriend, then committed suicide.</a:t>
                      </a:r>
                    </a:p>
                    <a:p>
                      <a:pPr marL="0" marR="0">
                        <a:lnSpc>
                          <a:spcPct val="150000"/>
                        </a:lnSpc>
                        <a:spcBef>
                          <a:spcPts val="0"/>
                        </a:spcBef>
                        <a:spcAft>
                          <a:spcPts val="0"/>
                        </a:spcAft>
                      </a:pPr>
                      <a:r>
                        <a:rPr lang="en-US" sz="900" b="0" dirty="0">
                          <a:effectLst/>
                        </a:rPr>
                        <a:t>Important info: This is our eighth and ninth homicide in Grand Prairies. Most of these have been related to Domestic Violence – Detective said.</a:t>
                      </a:r>
                    </a:p>
                    <a:p>
                      <a:pPr marL="0" marR="0">
                        <a:lnSpc>
                          <a:spcPct val="150000"/>
                        </a:lnSpc>
                        <a:spcBef>
                          <a:spcPts val="0"/>
                        </a:spcBef>
                        <a:spcAft>
                          <a:spcPts val="0"/>
                        </a:spcAft>
                      </a:pPr>
                      <a:r>
                        <a:rPr lang="en-US" sz="800" b="0" dirty="0">
                          <a:effectLst/>
                        </a:rPr>
                        <a:t> </a:t>
                      </a:r>
                      <a:endParaRPr lang="en-US" sz="8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20573" marR="20573" marT="0" marB="0">
                    <a:solidFill>
                      <a:schemeClr val="accent1"/>
                    </a:solidFill>
                  </a:tcPr>
                </a:tc>
                <a:tc>
                  <a:txBody>
                    <a:bodyPr/>
                    <a:lstStyle/>
                    <a:p>
                      <a:pPr marL="0" marR="0">
                        <a:lnSpc>
                          <a:spcPct val="150000"/>
                        </a:lnSpc>
                        <a:spcBef>
                          <a:spcPts val="0"/>
                        </a:spcBef>
                        <a:spcAft>
                          <a:spcPts val="0"/>
                        </a:spcAft>
                      </a:pPr>
                      <a:r>
                        <a:rPr lang="en-US" sz="900" dirty="0">
                          <a:solidFill>
                            <a:schemeClr val="bg1"/>
                          </a:solidFill>
                          <a:effectLst/>
                        </a:rPr>
                        <a:t>Source: Peace River Record Gazette</a:t>
                      </a:r>
                    </a:p>
                    <a:p>
                      <a:pPr marL="0" marR="0">
                        <a:lnSpc>
                          <a:spcPct val="150000"/>
                        </a:lnSpc>
                        <a:spcBef>
                          <a:spcPts val="0"/>
                        </a:spcBef>
                        <a:spcAft>
                          <a:spcPts val="0"/>
                        </a:spcAft>
                      </a:pPr>
                      <a:r>
                        <a:rPr lang="en-US" sz="900" dirty="0">
                          <a:solidFill>
                            <a:schemeClr val="bg1"/>
                          </a:solidFill>
                          <a:effectLst/>
                        </a:rPr>
                        <a:t>By: Kelly </a:t>
                      </a:r>
                      <a:r>
                        <a:rPr lang="en-US" sz="900" dirty="0" err="1">
                          <a:solidFill>
                            <a:schemeClr val="bg1"/>
                          </a:solidFill>
                          <a:effectLst/>
                        </a:rPr>
                        <a:t>Kotulak</a:t>
                      </a:r>
                      <a:endParaRPr lang="en-US" sz="900" dirty="0">
                        <a:solidFill>
                          <a:schemeClr val="bg1"/>
                        </a:solidFill>
                        <a:effectLst/>
                      </a:endParaRPr>
                    </a:p>
                    <a:p>
                      <a:pPr marL="0" marR="0">
                        <a:lnSpc>
                          <a:spcPct val="150000"/>
                        </a:lnSpc>
                        <a:spcBef>
                          <a:spcPts val="0"/>
                        </a:spcBef>
                        <a:spcAft>
                          <a:spcPts val="0"/>
                        </a:spcAft>
                      </a:pPr>
                      <a:r>
                        <a:rPr lang="en-US" sz="900" dirty="0">
                          <a:solidFill>
                            <a:schemeClr val="bg1"/>
                          </a:solidFill>
                          <a:effectLst/>
                        </a:rPr>
                        <a:t>Date of Incidence: December 14, 2005 News date: October 9, 2013</a:t>
                      </a:r>
                    </a:p>
                    <a:p>
                      <a:pPr marL="0" marR="0">
                        <a:lnSpc>
                          <a:spcPct val="150000"/>
                        </a:lnSpc>
                        <a:spcBef>
                          <a:spcPts val="0"/>
                        </a:spcBef>
                        <a:spcAft>
                          <a:spcPts val="0"/>
                        </a:spcAft>
                      </a:pPr>
                      <a:r>
                        <a:rPr lang="en-US" sz="900" dirty="0">
                          <a:solidFill>
                            <a:schemeClr val="bg1"/>
                          </a:solidFill>
                          <a:effectLst/>
                        </a:rPr>
                        <a:t>Place of Incidence: Grande Prairie </a:t>
                      </a:r>
                    </a:p>
                    <a:p>
                      <a:pPr marL="0" marR="0">
                        <a:lnSpc>
                          <a:spcPct val="150000"/>
                        </a:lnSpc>
                        <a:spcBef>
                          <a:spcPts val="0"/>
                        </a:spcBef>
                        <a:spcAft>
                          <a:spcPts val="0"/>
                        </a:spcAft>
                      </a:pPr>
                      <a:r>
                        <a:rPr lang="en-US" sz="900" dirty="0">
                          <a:solidFill>
                            <a:schemeClr val="bg1"/>
                          </a:solidFill>
                          <a:effectLst/>
                        </a:rPr>
                        <a:t>Nature of Incidence: </a:t>
                      </a:r>
                      <a:r>
                        <a:rPr lang="en-US" sz="900" b="1" dirty="0">
                          <a:solidFill>
                            <a:schemeClr val="bg1"/>
                          </a:solidFill>
                          <a:effectLst/>
                        </a:rPr>
                        <a:t>a woman killed by her husband, leaving three children without a mother </a:t>
                      </a:r>
                    </a:p>
                    <a:p>
                      <a:pPr marL="0" marR="0">
                        <a:lnSpc>
                          <a:spcPct val="150000"/>
                        </a:lnSpc>
                        <a:spcBef>
                          <a:spcPts val="0"/>
                        </a:spcBef>
                        <a:spcAft>
                          <a:spcPts val="0"/>
                        </a:spcAft>
                      </a:pPr>
                      <a:r>
                        <a:rPr lang="en-US" sz="900" dirty="0">
                          <a:solidFill>
                            <a:schemeClr val="bg1"/>
                          </a:solidFill>
                          <a:effectLst/>
                        </a:rPr>
                        <a:t>Title: Walk and vigil honor missing and murdered aboriginal women</a:t>
                      </a:r>
                    </a:p>
                    <a:p>
                      <a:pPr marL="0" marR="0">
                        <a:lnSpc>
                          <a:spcPct val="150000"/>
                        </a:lnSpc>
                        <a:spcBef>
                          <a:spcPts val="0"/>
                        </a:spcBef>
                        <a:spcAft>
                          <a:spcPts val="0"/>
                        </a:spcAft>
                      </a:pPr>
                      <a:r>
                        <a:rPr lang="en-US" sz="800" dirty="0">
                          <a:solidFill>
                            <a:schemeClr val="bg1"/>
                          </a:solidFill>
                          <a:effectLst/>
                        </a:rPr>
                        <a:t> </a:t>
                      </a:r>
                      <a:endParaRPr lang="en-US" sz="800" dirty="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20573" marR="20573" marT="0" marB="0">
                    <a:solidFill>
                      <a:schemeClr val="accent1"/>
                    </a:solidFill>
                  </a:tcPr>
                </a:tc>
              </a:tr>
              <a:tr h="2161241">
                <a:tc>
                  <a:txBody>
                    <a:bodyPr/>
                    <a:lstStyle/>
                    <a:p>
                      <a:pPr marL="0" marR="0">
                        <a:lnSpc>
                          <a:spcPct val="150000"/>
                        </a:lnSpc>
                        <a:spcBef>
                          <a:spcPts val="0"/>
                        </a:spcBef>
                        <a:spcAft>
                          <a:spcPts val="0"/>
                        </a:spcAft>
                      </a:pPr>
                      <a:r>
                        <a:rPr lang="en-US" sz="900" b="0" dirty="0">
                          <a:effectLst/>
                        </a:rPr>
                        <a:t>Source: Peace River Record Gazette </a:t>
                      </a:r>
                    </a:p>
                    <a:p>
                      <a:pPr marL="0" marR="0">
                        <a:lnSpc>
                          <a:spcPct val="150000"/>
                        </a:lnSpc>
                        <a:spcBef>
                          <a:spcPts val="0"/>
                        </a:spcBef>
                        <a:spcAft>
                          <a:spcPts val="0"/>
                        </a:spcAft>
                      </a:pPr>
                      <a:r>
                        <a:rPr lang="en-US" sz="900" b="0" dirty="0">
                          <a:effectLst/>
                        </a:rPr>
                        <a:t>By: QMI Agency</a:t>
                      </a:r>
                    </a:p>
                    <a:p>
                      <a:pPr marL="0" marR="0">
                        <a:lnSpc>
                          <a:spcPct val="150000"/>
                        </a:lnSpc>
                        <a:spcBef>
                          <a:spcPts val="0"/>
                        </a:spcBef>
                        <a:spcAft>
                          <a:spcPts val="0"/>
                        </a:spcAft>
                      </a:pPr>
                      <a:r>
                        <a:rPr lang="en-US" sz="900" b="0" dirty="0">
                          <a:effectLst/>
                        </a:rPr>
                        <a:t>Date of Incidence: December 15, 2010</a:t>
                      </a:r>
                    </a:p>
                    <a:p>
                      <a:pPr marL="0" marR="0">
                        <a:lnSpc>
                          <a:spcPct val="150000"/>
                        </a:lnSpc>
                        <a:spcBef>
                          <a:spcPts val="0"/>
                        </a:spcBef>
                        <a:spcAft>
                          <a:spcPts val="0"/>
                        </a:spcAft>
                      </a:pPr>
                      <a:r>
                        <a:rPr lang="en-US" sz="900" b="0" dirty="0">
                          <a:effectLst/>
                        </a:rPr>
                        <a:t>Place of Incidence: 65 Km South of Peace River</a:t>
                      </a:r>
                    </a:p>
                    <a:p>
                      <a:pPr marL="0" marR="0">
                        <a:lnSpc>
                          <a:spcPct val="150000"/>
                        </a:lnSpc>
                        <a:spcBef>
                          <a:spcPts val="0"/>
                        </a:spcBef>
                        <a:spcAft>
                          <a:spcPts val="0"/>
                        </a:spcAft>
                      </a:pPr>
                      <a:r>
                        <a:rPr lang="en-US" sz="900" b="0" dirty="0">
                          <a:effectLst/>
                        </a:rPr>
                        <a:t>Nature of Incidence: A </a:t>
                      </a:r>
                      <a:r>
                        <a:rPr lang="en-US" sz="900" b="1" dirty="0">
                          <a:effectLst/>
                        </a:rPr>
                        <a:t>man accused of murdering his ex-wife and her daughter </a:t>
                      </a:r>
                      <a:r>
                        <a:rPr lang="en-US" sz="900" b="0" dirty="0">
                          <a:effectLst/>
                        </a:rPr>
                        <a:t>nearly four years ago…emergency services responded to a 911 hang-up at a residence near </a:t>
                      </a:r>
                      <a:r>
                        <a:rPr lang="en-US" sz="900" b="0" dirty="0" err="1">
                          <a:effectLst/>
                        </a:rPr>
                        <a:t>Falher</a:t>
                      </a:r>
                      <a:r>
                        <a:rPr lang="en-US" sz="900" b="0" dirty="0">
                          <a:effectLst/>
                        </a:rPr>
                        <a:t>. There they found the lifeless bodies of 45-year-old woman and 20-year-old daughter. </a:t>
                      </a:r>
                    </a:p>
                    <a:p>
                      <a:pPr marL="0" marR="0">
                        <a:lnSpc>
                          <a:spcPct val="150000"/>
                        </a:lnSpc>
                        <a:spcBef>
                          <a:spcPts val="0"/>
                        </a:spcBef>
                        <a:spcAft>
                          <a:spcPts val="0"/>
                        </a:spcAft>
                      </a:pPr>
                      <a:r>
                        <a:rPr lang="en-US" sz="900" b="0" dirty="0">
                          <a:effectLst/>
                        </a:rPr>
                        <a:t>Title: Trial date set for 2010 </a:t>
                      </a:r>
                      <a:r>
                        <a:rPr lang="en-US" sz="900" b="0" dirty="0" err="1">
                          <a:effectLst/>
                        </a:rPr>
                        <a:t>Falher</a:t>
                      </a:r>
                      <a:r>
                        <a:rPr lang="en-US" sz="900" b="0" dirty="0">
                          <a:effectLst/>
                        </a:rPr>
                        <a:t>-area homicide case on October 14, 2014</a:t>
                      </a:r>
                    </a:p>
                    <a:p>
                      <a:pPr marL="0" marR="0">
                        <a:lnSpc>
                          <a:spcPct val="150000"/>
                        </a:lnSpc>
                        <a:spcBef>
                          <a:spcPts val="0"/>
                        </a:spcBef>
                        <a:spcAft>
                          <a:spcPts val="0"/>
                        </a:spcAft>
                      </a:pPr>
                      <a:r>
                        <a:rPr lang="en-US" sz="800" b="0" dirty="0">
                          <a:effectLst/>
                        </a:rPr>
                        <a:t> </a:t>
                      </a:r>
                      <a:endParaRPr lang="en-US" sz="8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20573" marR="20573" marT="0" marB="0">
                    <a:solidFill>
                      <a:schemeClr val="accent1"/>
                    </a:solidFill>
                  </a:tcPr>
                </a:tc>
                <a:tc>
                  <a:txBody>
                    <a:bodyPr/>
                    <a:lstStyle/>
                    <a:p>
                      <a:pPr marL="0" marR="0">
                        <a:lnSpc>
                          <a:spcPct val="150000"/>
                        </a:lnSpc>
                        <a:spcBef>
                          <a:spcPts val="0"/>
                        </a:spcBef>
                        <a:spcAft>
                          <a:spcPts val="0"/>
                        </a:spcAft>
                      </a:pPr>
                      <a:r>
                        <a:rPr lang="en-US" sz="900" dirty="0">
                          <a:solidFill>
                            <a:schemeClr val="bg1"/>
                          </a:solidFill>
                          <a:effectLst/>
                        </a:rPr>
                        <a:t>Source: Peace River Record Gazette</a:t>
                      </a:r>
                    </a:p>
                    <a:p>
                      <a:pPr marL="0" marR="0">
                        <a:lnSpc>
                          <a:spcPct val="150000"/>
                        </a:lnSpc>
                        <a:spcBef>
                          <a:spcPts val="0"/>
                        </a:spcBef>
                        <a:spcAft>
                          <a:spcPts val="0"/>
                        </a:spcAft>
                      </a:pPr>
                      <a:r>
                        <a:rPr lang="en-US" sz="900" dirty="0">
                          <a:solidFill>
                            <a:schemeClr val="bg1"/>
                          </a:solidFill>
                          <a:effectLst/>
                        </a:rPr>
                        <a:t>By:</a:t>
                      </a:r>
                    </a:p>
                    <a:p>
                      <a:pPr marL="0" marR="0">
                        <a:lnSpc>
                          <a:spcPct val="150000"/>
                        </a:lnSpc>
                        <a:spcBef>
                          <a:spcPts val="0"/>
                        </a:spcBef>
                        <a:spcAft>
                          <a:spcPts val="0"/>
                        </a:spcAft>
                      </a:pPr>
                      <a:r>
                        <a:rPr lang="en-US" sz="900" dirty="0">
                          <a:solidFill>
                            <a:schemeClr val="bg1"/>
                          </a:solidFill>
                          <a:effectLst/>
                        </a:rPr>
                        <a:t>Date of Incidence: June 7, 2002</a:t>
                      </a:r>
                    </a:p>
                    <a:p>
                      <a:pPr marL="0" marR="0">
                        <a:lnSpc>
                          <a:spcPct val="150000"/>
                        </a:lnSpc>
                        <a:spcBef>
                          <a:spcPts val="0"/>
                        </a:spcBef>
                        <a:spcAft>
                          <a:spcPts val="0"/>
                        </a:spcAft>
                      </a:pPr>
                      <a:r>
                        <a:rPr lang="en-US" sz="900" dirty="0">
                          <a:solidFill>
                            <a:schemeClr val="bg1"/>
                          </a:solidFill>
                          <a:effectLst/>
                        </a:rPr>
                        <a:t>Place of Incidence: </a:t>
                      </a:r>
                      <a:r>
                        <a:rPr lang="en-US" sz="900" dirty="0" err="1">
                          <a:solidFill>
                            <a:schemeClr val="bg1"/>
                          </a:solidFill>
                          <a:effectLst/>
                        </a:rPr>
                        <a:t>Loone</a:t>
                      </a:r>
                      <a:r>
                        <a:rPr lang="en-US" sz="900" dirty="0">
                          <a:solidFill>
                            <a:schemeClr val="bg1"/>
                          </a:solidFill>
                          <a:effectLst/>
                        </a:rPr>
                        <a:t> Lake Reserve, about 120 Km east of Peace River</a:t>
                      </a:r>
                    </a:p>
                    <a:p>
                      <a:pPr marL="0" marR="0">
                        <a:lnSpc>
                          <a:spcPct val="150000"/>
                        </a:lnSpc>
                        <a:spcBef>
                          <a:spcPts val="0"/>
                        </a:spcBef>
                        <a:spcAft>
                          <a:spcPts val="0"/>
                        </a:spcAft>
                      </a:pPr>
                      <a:r>
                        <a:rPr lang="en-US" sz="900" dirty="0">
                          <a:solidFill>
                            <a:schemeClr val="bg1"/>
                          </a:solidFill>
                          <a:effectLst/>
                        </a:rPr>
                        <a:t>Nature of Incidence: </a:t>
                      </a:r>
                      <a:r>
                        <a:rPr lang="en-US" sz="900" b="1" dirty="0" smtClean="0">
                          <a:solidFill>
                            <a:schemeClr val="bg1"/>
                          </a:solidFill>
                          <a:effectLst/>
                        </a:rPr>
                        <a:t>30-year-old </a:t>
                      </a:r>
                      <a:r>
                        <a:rPr lang="en-US" sz="900" b="1" dirty="0">
                          <a:solidFill>
                            <a:schemeClr val="bg1"/>
                          </a:solidFill>
                          <a:effectLst/>
                        </a:rPr>
                        <a:t>woman killed by her 49-year-old common-law husband</a:t>
                      </a:r>
                    </a:p>
                    <a:p>
                      <a:pPr marL="0" marR="0">
                        <a:lnSpc>
                          <a:spcPct val="150000"/>
                        </a:lnSpc>
                        <a:spcBef>
                          <a:spcPts val="0"/>
                        </a:spcBef>
                        <a:spcAft>
                          <a:spcPts val="0"/>
                        </a:spcAft>
                      </a:pPr>
                      <a:r>
                        <a:rPr lang="en-US" sz="900" dirty="0">
                          <a:solidFill>
                            <a:schemeClr val="bg1"/>
                          </a:solidFill>
                          <a:effectLst/>
                        </a:rPr>
                        <a:t>Title: I just killed my wife</a:t>
                      </a:r>
                    </a:p>
                    <a:p>
                      <a:pPr marL="0" marR="0">
                        <a:lnSpc>
                          <a:spcPct val="150000"/>
                        </a:lnSpc>
                        <a:spcBef>
                          <a:spcPts val="0"/>
                        </a:spcBef>
                        <a:spcAft>
                          <a:spcPts val="0"/>
                        </a:spcAft>
                      </a:pPr>
                      <a:r>
                        <a:rPr lang="en-US" sz="800" dirty="0">
                          <a:solidFill>
                            <a:schemeClr val="bg1"/>
                          </a:solidFill>
                          <a:effectLst/>
                        </a:rPr>
                        <a:t> </a:t>
                      </a:r>
                      <a:endParaRPr lang="en-US" sz="800" dirty="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20573" marR="20573" marT="0" marB="0">
                    <a:solidFill>
                      <a:schemeClr val="accent1"/>
                    </a:solidFill>
                  </a:tcPr>
                </a:tc>
              </a:tr>
            </a:tbl>
          </a:graphicData>
        </a:graphic>
      </p:graphicFrame>
      <p:sp>
        <p:nvSpPr>
          <p:cNvPr id="2" name="Title 1"/>
          <p:cNvSpPr>
            <a:spLocks noGrp="1"/>
          </p:cNvSpPr>
          <p:nvPr>
            <p:ph type="title"/>
          </p:nvPr>
        </p:nvSpPr>
        <p:spPr>
          <a:xfrm>
            <a:off x="457200" y="0"/>
            <a:ext cx="8229600" cy="1143000"/>
          </a:xfrm>
        </p:spPr>
        <p:txBody>
          <a:bodyPr>
            <a:noAutofit/>
          </a:bodyPr>
          <a:lstStyle/>
          <a:p>
            <a:r>
              <a:rPr lang="en-US" sz="3600" dirty="0" smtClean="0"/>
              <a:t>Year Three - Northern Focus Group</a:t>
            </a:r>
            <a:br>
              <a:rPr lang="en-US" sz="3600" dirty="0" smtClean="0"/>
            </a:br>
            <a:endParaRPr lang="en-US" sz="3600" dirty="0"/>
          </a:p>
        </p:txBody>
      </p:sp>
      <p:sp>
        <p:nvSpPr>
          <p:cNvPr id="3" name="TextBox 2"/>
          <p:cNvSpPr txBox="1"/>
          <p:nvPr/>
        </p:nvSpPr>
        <p:spPr>
          <a:xfrm>
            <a:off x="228600" y="496669"/>
            <a:ext cx="8305800" cy="646331"/>
          </a:xfrm>
          <a:prstGeom prst="rect">
            <a:avLst/>
          </a:prstGeom>
          <a:noFill/>
        </p:spPr>
        <p:txBody>
          <a:bodyPr wrap="square" rtlCol="0">
            <a:spAutoFit/>
          </a:bodyPr>
          <a:lstStyle/>
          <a:p>
            <a:pPr marL="285750" indent="-285750">
              <a:buFont typeface="Arial" panose="020B0604020202020204" pitchFamily="34" charset="0"/>
              <a:buChar char="•"/>
            </a:pPr>
            <a:r>
              <a:rPr lang="en-CA" dirty="0"/>
              <a:t>Media scan</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 y="1122218"/>
            <a:ext cx="9067800" cy="5715000"/>
          </a:xfrm>
        </p:spPr>
        <p:txBody>
          <a:bodyPr>
            <a:normAutofit fontScale="70000" lnSpcReduction="20000"/>
          </a:bodyPr>
          <a:lstStyle/>
          <a:p>
            <a:r>
              <a:rPr lang="en-CA" sz="3100" dirty="0" err="1" smtClean="0"/>
              <a:t>Narrativization</a:t>
            </a:r>
            <a:r>
              <a:rPr lang="en-CA" sz="3100" dirty="0" smtClean="0"/>
              <a:t> of northern focus group</a:t>
            </a:r>
          </a:p>
          <a:p>
            <a:pPr lvl="1">
              <a:spcAft>
                <a:spcPts val="1200"/>
              </a:spcAft>
            </a:pPr>
            <a:r>
              <a:rPr lang="en-US" sz="2900" b="1" dirty="0" smtClean="0"/>
              <a:t>PROTECTIVE FACTORS</a:t>
            </a:r>
            <a:r>
              <a:rPr lang="en-US" sz="2200" b="1" dirty="0" smtClean="0"/>
              <a:t>:</a:t>
            </a:r>
            <a:r>
              <a:rPr lang="en-US" sz="2000" dirty="0"/>
              <a:t> </a:t>
            </a:r>
            <a:r>
              <a:rPr lang="en-US" sz="2900" dirty="0"/>
              <a:t>Ample resources are required for a woman to escape an abusive relationship and to live independently</a:t>
            </a:r>
          </a:p>
          <a:p>
            <a:pPr lvl="1">
              <a:spcAft>
                <a:spcPts val="1200"/>
              </a:spcAft>
            </a:pPr>
            <a:r>
              <a:rPr lang="en-US" sz="2900" b="1" dirty="0" smtClean="0"/>
              <a:t>INFORMAL SUPPORTS: </a:t>
            </a:r>
            <a:r>
              <a:rPr lang="en-US" sz="2900" dirty="0" smtClean="0"/>
              <a:t>Strong sense </a:t>
            </a:r>
            <a:r>
              <a:rPr lang="en-US" sz="2900" dirty="0"/>
              <a:t>of community, attitudes are relatively traditional.  There is a lot of victim-blaming and little understanding of the needs of the LGBT </a:t>
            </a:r>
            <a:r>
              <a:rPr lang="en-US" sz="2900" dirty="0" smtClean="0"/>
              <a:t>community </a:t>
            </a:r>
            <a:endParaRPr lang="en-US" sz="2900" b="1" dirty="0" smtClean="0"/>
          </a:p>
          <a:p>
            <a:pPr lvl="1">
              <a:spcAft>
                <a:spcPts val="1200"/>
              </a:spcAft>
            </a:pPr>
            <a:r>
              <a:rPr lang="en-US" sz="2900" b="1" dirty="0" smtClean="0"/>
              <a:t>FORMAL </a:t>
            </a:r>
            <a:r>
              <a:rPr lang="en-US" sz="2900" b="1" dirty="0"/>
              <a:t>SERVICES</a:t>
            </a:r>
            <a:r>
              <a:rPr lang="en-US" sz="2200" b="1" dirty="0"/>
              <a:t>: </a:t>
            </a:r>
            <a:r>
              <a:rPr lang="en-US" sz="2900" dirty="0"/>
              <a:t>S</a:t>
            </a:r>
            <a:r>
              <a:rPr lang="en-US" sz="2900" dirty="0" smtClean="0"/>
              <a:t>ervice </a:t>
            </a:r>
            <a:r>
              <a:rPr lang="en-US" sz="2900" dirty="0"/>
              <a:t>providers are struggling with issues of high staff turnover, unstable funding and frequent reorganization of government </a:t>
            </a:r>
            <a:r>
              <a:rPr lang="en-US" sz="2900" dirty="0" smtClean="0"/>
              <a:t>departments</a:t>
            </a:r>
            <a:endParaRPr lang="en-US" sz="2900" dirty="0"/>
          </a:p>
          <a:p>
            <a:pPr lvl="1">
              <a:spcAft>
                <a:spcPts val="1200"/>
              </a:spcAft>
            </a:pPr>
            <a:r>
              <a:rPr lang="en-US" sz="2900" b="1" dirty="0" smtClean="0"/>
              <a:t>JUSTICE </a:t>
            </a:r>
            <a:r>
              <a:rPr lang="en-US" sz="2900" b="1" dirty="0"/>
              <a:t>SYSTEM</a:t>
            </a:r>
            <a:r>
              <a:rPr lang="en-US" sz="2900" b="1" dirty="0" smtClean="0"/>
              <a:t>: </a:t>
            </a:r>
            <a:r>
              <a:rPr lang="en-US" sz="2900" dirty="0"/>
              <a:t>The justice system in this area is seen as highly </a:t>
            </a:r>
            <a:r>
              <a:rPr lang="en-US" sz="2900" dirty="0" smtClean="0"/>
              <a:t>dysfunctional</a:t>
            </a:r>
            <a:endParaRPr lang="en-US" sz="2900" b="1" dirty="0"/>
          </a:p>
          <a:p>
            <a:pPr lvl="1">
              <a:spcAft>
                <a:spcPts val="1200"/>
              </a:spcAft>
            </a:pPr>
            <a:r>
              <a:rPr lang="en-US" sz="2900" b="1" dirty="0"/>
              <a:t>LOCAL CONTEXT: </a:t>
            </a:r>
            <a:r>
              <a:rPr lang="en-US" sz="2900" dirty="0"/>
              <a:t>L</a:t>
            </a:r>
            <a:r>
              <a:rPr lang="en-US" sz="2900" dirty="0" smtClean="0"/>
              <a:t>ack </a:t>
            </a:r>
            <a:r>
              <a:rPr lang="en-US" sz="2900" dirty="0"/>
              <a:t>of confidentiality is seen as a greater concern in rural and northern communities, where service providers may know the abuser or even be related to </a:t>
            </a:r>
            <a:r>
              <a:rPr lang="en-US" sz="2900" dirty="0" smtClean="0"/>
              <a:t>him  </a:t>
            </a:r>
            <a:endParaRPr lang="en-US" sz="2900" dirty="0"/>
          </a:p>
          <a:p>
            <a:pPr lvl="1">
              <a:spcAft>
                <a:spcPts val="1200"/>
              </a:spcAft>
            </a:pPr>
            <a:r>
              <a:rPr lang="en-US" sz="2900" b="1" dirty="0" smtClean="0"/>
              <a:t>IPV </a:t>
            </a:r>
            <a:r>
              <a:rPr lang="en-US" sz="2900" b="1" dirty="0"/>
              <a:t>PREVENTION PUBLIC EDUCATION</a:t>
            </a:r>
            <a:r>
              <a:rPr lang="en-US" sz="2900" b="1" dirty="0" smtClean="0"/>
              <a:t>: </a:t>
            </a:r>
            <a:r>
              <a:rPr lang="en-US" sz="2900" dirty="0"/>
              <a:t>E</a:t>
            </a:r>
            <a:r>
              <a:rPr lang="en-US" sz="2900" dirty="0" smtClean="0"/>
              <a:t>ducation </a:t>
            </a:r>
            <a:r>
              <a:rPr lang="en-US" sz="2900" dirty="0"/>
              <a:t>is the key to the prevention of domestic </a:t>
            </a:r>
            <a:r>
              <a:rPr lang="en-US" sz="2900" dirty="0" smtClean="0"/>
              <a:t>violence</a:t>
            </a:r>
          </a:p>
          <a:p>
            <a:endParaRPr lang="en-US" dirty="0"/>
          </a:p>
        </p:txBody>
      </p:sp>
      <p:sp>
        <p:nvSpPr>
          <p:cNvPr id="2" name="Title 1"/>
          <p:cNvSpPr>
            <a:spLocks noGrp="1"/>
          </p:cNvSpPr>
          <p:nvPr>
            <p:ph type="title"/>
          </p:nvPr>
        </p:nvSpPr>
        <p:spPr/>
        <p:txBody>
          <a:bodyPr>
            <a:noAutofit/>
          </a:bodyPr>
          <a:lstStyle/>
          <a:p>
            <a:r>
              <a:rPr lang="en-US" sz="3600" dirty="0" smtClean="0"/>
              <a:t>Year Three – Northern Focus Group</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562600"/>
          </a:xfrm>
        </p:spPr>
        <p:txBody>
          <a:bodyPr>
            <a:normAutofit lnSpcReduction="10000"/>
          </a:bodyPr>
          <a:lstStyle/>
          <a:p>
            <a:r>
              <a:rPr lang="en-CA" dirty="0" smtClean="0"/>
              <a:t>Findings from northern focus group</a:t>
            </a:r>
          </a:p>
          <a:p>
            <a:pPr lvl="0">
              <a:spcAft>
                <a:spcPts val="600"/>
              </a:spcAft>
            </a:pPr>
            <a:r>
              <a:rPr lang="en-US" sz="1100" i="1" dirty="0"/>
              <a:t>“That’s one of the biggest things for us, is affordable housing. </a:t>
            </a:r>
            <a:r>
              <a:rPr lang="en-US" sz="1100" b="1" i="1" dirty="0"/>
              <a:t>Safe, affordable housing</a:t>
            </a:r>
            <a:r>
              <a:rPr lang="en-US" sz="1100" i="1" dirty="0"/>
              <a:t>. Out of all the second stage shelters in [location A], I believe the province funds two—only two. So the rest are sustained by, like, fundraising and whatever else, you know, basically what shelter directors and boards can come up with to keep them afloat, and it’s never enough. The one building in [location B], it’s all piecing together grants and fundraising for dollars and doing whatever, whereas all the literature shows that women who have safe, affordable, some type of supported housing, like, they do better.” </a:t>
            </a:r>
            <a:r>
              <a:rPr lang="en-US" sz="1100" dirty="0"/>
              <a:t>(Line 743-751 FC6 FG</a:t>
            </a:r>
            <a:r>
              <a:rPr lang="en-US" sz="1100" dirty="0" smtClean="0"/>
              <a:t>)</a:t>
            </a:r>
          </a:p>
          <a:p>
            <a:pPr>
              <a:spcAft>
                <a:spcPts val="600"/>
              </a:spcAft>
            </a:pPr>
            <a:r>
              <a:rPr lang="en-US" sz="1200" i="1" dirty="0"/>
              <a:t>“…But then also they’re still being </a:t>
            </a:r>
            <a:r>
              <a:rPr lang="en-US" sz="1200" b="1" i="1" dirty="0"/>
              <a:t>very isolated</a:t>
            </a:r>
            <a:r>
              <a:rPr lang="en-US" sz="1200" i="1" dirty="0"/>
              <a:t>, they’re still not a having the support of their [several voices] friends and family.”</a:t>
            </a:r>
            <a:r>
              <a:rPr lang="en-US" sz="1200" dirty="0"/>
              <a:t> (Line 2172-2173 FC6 FG)</a:t>
            </a:r>
          </a:p>
          <a:p>
            <a:pPr lvl="0">
              <a:spcAft>
                <a:spcPts val="600"/>
              </a:spcAft>
            </a:pPr>
            <a:r>
              <a:rPr lang="en-US" sz="1100" i="1" dirty="0" smtClean="0"/>
              <a:t>“</a:t>
            </a:r>
            <a:r>
              <a:rPr lang="en-US" sz="1100" i="1" dirty="0"/>
              <a:t>I think </a:t>
            </a:r>
            <a:r>
              <a:rPr lang="en-US" sz="1100" b="1" i="1" dirty="0"/>
              <a:t>we also need to be doing a better job of meeting people where they’re at, not placing support for help or validation solely on if she chooses to leave or not leave</a:t>
            </a:r>
            <a:r>
              <a:rPr lang="en-US" sz="1100" i="1" dirty="0"/>
              <a:t>. Because a lot of women feel so much shame about having left and then going back that they won’t—they feel that it’s  conditional, that this is what she has to do to access that, and providing, “If this is what you want to do, we’ll work with a safety plan. We’ll still provide you with support and resources,” rather than ‘The only way you’re worthy of help is if you’re smart enough to leave.’”</a:t>
            </a:r>
            <a:r>
              <a:rPr lang="en-US" sz="1100" dirty="0"/>
              <a:t> (Line 1967-1974 FC6 FG</a:t>
            </a:r>
            <a:r>
              <a:rPr lang="en-US" sz="1100" dirty="0" smtClean="0"/>
              <a:t>)</a:t>
            </a:r>
          </a:p>
          <a:p>
            <a:pPr>
              <a:spcAft>
                <a:spcPts val="600"/>
              </a:spcAft>
            </a:pPr>
            <a:r>
              <a:rPr lang="en-US" sz="1100" dirty="0" smtClean="0"/>
              <a:t>“…</a:t>
            </a:r>
            <a:r>
              <a:rPr lang="en-US" sz="1100" i="1" dirty="0"/>
              <a:t>of course, you would like to say they have—people have equal rights and they have that, but in reality—it’s not true. Women are—a lot of kind of things are lesser than. But </a:t>
            </a:r>
            <a:r>
              <a:rPr lang="en-US" sz="1100" b="1" i="1" dirty="0"/>
              <a:t>people generally get more time for property crimes than they do for crimes against people or children.</a:t>
            </a:r>
            <a:r>
              <a:rPr lang="en-US" sz="1100" i="1" dirty="0"/>
              <a:t> So it’s kind of what are we kind of valuing there when you really kind of look at the…</a:t>
            </a:r>
            <a:r>
              <a:rPr lang="en-US" sz="1100" dirty="0"/>
              <a:t>(Line 1188-1194 FC6 FG)</a:t>
            </a:r>
          </a:p>
          <a:p>
            <a:pPr lvl="0">
              <a:spcAft>
                <a:spcPts val="600"/>
              </a:spcAft>
            </a:pPr>
            <a:r>
              <a:rPr lang="en-US" sz="1100" i="1" dirty="0"/>
              <a:t>“Like, </a:t>
            </a:r>
            <a:r>
              <a:rPr lang="en-US" sz="1100" b="1" i="1" dirty="0"/>
              <a:t>I don’t recognize your face and you’re missing a lot of hair—that kind of violence</a:t>
            </a:r>
            <a:r>
              <a:rPr lang="en-US" sz="1100" i="1" dirty="0"/>
              <a:t>. But also they probably watched so many generations before them do it.”</a:t>
            </a:r>
            <a:r>
              <a:rPr lang="en-US" sz="1100" dirty="0"/>
              <a:t> (Line 1056-1058 FC6 FG)</a:t>
            </a:r>
          </a:p>
          <a:p>
            <a:pPr>
              <a:spcAft>
                <a:spcPts val="600"/>
              </a:spcAft>
            </a:pPr>
            <a:r>
              <a:rPr lang="en-US" sz="1100" i="1" dirty="0" smtClean="0"/>
              <a:t>“</a:t>
            </a:r>
            <a:r>
              <a:rPr lang="en-US" sz="1100" i="1" dirty="0"/>
              <a:t>with our large population, </a:t>
            </a:r>
            <a:r>
              <a:rPr lang="en-US" sz="1100" b="1" i="1" dirty="0"/>
              <a:t>people who work oilfield and it’s you’re gone this long, back this long, that often you get men who have a disconnect from the family</a:t>
            </a:r>
            <a:r>
              <a:rPr lang="en-US" sz="1100" i="1" dirty="0"/>
              <a:t>, </a:t>
            </a:r>
            <a:r>
              <a:rPr lang="en-US" sz="1100" i="1" dirty="0" err="1"/>
              <a:t>‘cause</a:t>
            </a:r>
            <a:r>
              <a:rPr lang="en-US" sz="1100" i="1" dirty="0"/>
              <a:t> that family functions really well without them, and then they come back, and it’s, like, where’s their place in that home. It’s an adjustment period.”</a:t>
            </a:r>
            <a:r>
              <a:rPr lang="en-US" sz="1100" dirty="0"/>
              <a:t> (Line 1887-1893 FC6 FG)</a:t>
            </a:r>
          </a:p>
          <a:p>
            <a:pPr>
              <a:spcAft>
                <a:spcPts val="600"/>
              </a:spcAft>
            </a:pPr>
            <a:r>
              <a:rPr lang="en-US" sz="1100" i="1" dirty="0"/>
              <a:t>“…</a:t>
            </a:r>
            <a:r>
              <a:rPr lang="en-US" sz="1100" b="1" i="1" dirty="0"/>
              <a:t>we’re talking about changing values </a:t>
            </a:r>
            <a:r>
              <a:rPr lang="en-US" sz="1100" i="1" dirty="0"/>
              <a:t>[several voices], even if you had 10 billion dollars, half of what’s just been said isn’t a solution that </a:t>
            </a:r>
            <a:r>
              <a:rPr lang="en-US" sz="1100" b="1" i="1" dirty="0"/>
              <a:t>can’t be fixed with money</a:t>
            </a:r>
            <a:r>
              <a:rPr lang="en-US" sz="1100" i="1" dirty="0"/>
              <a:t>…”</a:t>
            </a:r>
            <a:r>
              <a:rPr lang="en-US" sz="1100" dirty="0"/>
              <a:t>  (Line 1981-1983 FC6 FG)</a:t>
            </a:r>
          </a:p>
          <a:p>
            <a:pPr lvl="0"/>
            <a:endParaRPr lang="en-US" sz="1100" dirty="0"/>
          </a:p>
          <a:p>
            <a:endParaRPr lang="en-US" dirty="0"/>
          </a:p>
        </p:txBody>
      </p:sp>
      <p:sp>
        <p:nvSpPr>
          <p:cNvPr id="2" name="Title 1"/>
          <p:cNvSpPr>
            <a:spLocks noGrp="1"/>
          </p:cNvSpPr>
          <p:nvPr>
            <p:ph type="title"/>
          </p:nvPr>
        </p:nvSpPr>
        <p:spPr/>
        <p:txBody>
          <a:bodyPr>
            <a:noAutofit/>
          </a:bodyPr>
          <a:lstStyle/>
          <a:p>
            <a:r>
              <a:rPr lang="en-US" sz="3600" dirty="0" smtClean="0"/>
              <a:t>Year Three – Northern Focus Group</a:t>
            </a:r>
            <a:endParaRPr lang="en-US" sz="3600" dirty="0"/>
          </a:p>
        </p:txBody>
      </p:sp>
    </p:spTree>
    <p:extLst>
      <p:ext uri="{BB962C8B-B14F-4D97-AF65-F5344CB8AC3E}">
        <p14:creationId xmlns="" xmlns:p14="http://schemas.microsoft.com/office/powerpoint/2010/main" val="2687235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4449"/>
            <a:ext cx="8839200" cy="5148072"/>
          </a:xfrm>
        </p:spPr>
        <p:txBody>
          <a:bodyPr>
            <a:normAutofit/>
          </a:bodyPr>
          <a:lstStyle/>
          <a:p>
            <a:r>
              <a:rPr lang="en-CA" b="1" dirty="0" smtClean="0"/>
              <a:t>Conclusions</a:t>
            </a:r>
          </a:p>
          <a:p>
            <a:endParaRPr lang="en-US" dirty="0"/>
          </a:p>
        </p:txBody>
      </p:sp>
      <p:sp>
        <p:nvSpPr>
          <p:cNvPr id="2" name="Title 1"/>
          <p:cNvSpPr>
            <a:spLocks noGrp="1"/>
          </p:cNvSpPr>
          <p:nvPr>
            <p:ph type="title"/>
          </p:nvPr>
        </p:nvSpPr>
        <p:spPr>
          <a:xfrm>
            <a:off x="381000" y="61449"/>
            <a:ext cx="8229600" cy="1143000"/>
          </a:xfrm>
        </p:spPr>
        <p:txBody>
          <a:bodyPr>
            <a:normAutofit fontScale="90000"/>
          </a:bodyPr>
          <a:lstStyle/>
          <a:p>
            <a:r>
              <a:rPr lang="en-CA" dirty="0" smtClean="0"/>
              <a:t>RURAL AND NORTHERN</a:t>
            </a:r>
            <a:br>
              <a:rPr lang="en-CA" dirty="0" smtClean="0"/>
            </a:br>
            <a:r>
              <a:rPr lang="en-CA" dirty="0" smtClean="0"/>
              <a:t>FOCUS GROUPS</a:t>
            </a:r>
            <a:endParaRPr lang="en-US" dirty="0"/>
          </a:p>
        </p:txBody>
      </p:sp>
      <p:graphicFrame>
        <p:nvGraphicFramePr>
          <p:cNvPr id="17" name="Diagram 16"/>
          <p:cNvGraphicFramePr/>
          <p:nvPr>
            <p:extLst>
              <p:ext uri="{D42A27DB-BD31-4B8C-83A1-F6EECF244321}">
                <p14:modId xmlns="" xmlns:p14="http://schemas.microsoft.com/office/powerpoint/2010/main" val="3961606012"/>
              </p:ext>
            </p:extLst>
          </p:nvPr>
        </p:nvGraphicFramePr>
        <p:xfrm>
          <a:off x="3505200" y="-76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8" name="Diagram 17"/>
          <p:cNvGraphicFramePr/>
          <p:nvPr>
            <p:extLst>
              <p:ext uri="{D42A27DB-BD31-4B8C-83A1-F6EECF244321}">
                <p14:modId xmlns="" xmlns:p14="http://schemas.microsoft.com/office/powerpoint/2010/main" val="984087265"/>
              </p:ext>
            </p:extLst>
          </p:nvPr>
        </p:nvGraphicFramePr>
        <p:xfrm>
          <a:off x="685800" y="9144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9" name="Diagram 18"/>
          <p:cNvGraphicFramePr/>
          <p:nvPr>
            <p:extLst>
              <p:ext uri="{D42A27DB-BD31-4B8C-83A1-F6EECF244321}">
                <p14:modId xmlns="" xmlns:p14="http://schemas.microsoft.com/office/powerpoint/2010/main" val="3483439949"/>
              </p:ext>
            </p:extLst>
          </p:nvPr>
        </p:nvGraphicFramePr>
        <p:xfrm>
          <a:off x="-1600200" y="2794000"/>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nvGrpSpPr>
          <p:cNvPr id="20" name="Group 19"/>
          <p:cNvGrpSpPr/>
          <p:nvPr/>
        </p:nvGrpSpPr>
        <p:grpSpPr>
          <a:xfrm>
            <a:off x="7475044" y="61449"/>
            <a:ext cx="1592756" cy="1592756"/>
            <a:chOff x="2083990" y="660575"/>
            <a:chExt cx="1592756" cy="1592756"/>
          </a:xfrm>
        </p:grpSpPr>
        <p:sp>
          <p:nvSpPr>
            <p:cNvPr id="21" name="Shape 20"/>
            <p:cNvSpPr/>
            <p:nvPr/>
          </p:nvSpPr>
          <p:spPr>
            <a:xfrm rot="20700000">
              <a:off x="2083990" y="660575"/>
              <a:ext cx="1592756" cy="159275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Shape 4"/>
            <p:cNvSpPr/>
            <p:nvPr/>
          </p:nvSpPr>
          <p:spPr>
            <a:xfrm>
              <a:off x="2433328" y="1009913"/>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1050" kern="1200" dirty="0" smtClean="0"/>
                <a:t>Negotiating the Justice System</a:t>
              </a:r>
              <a:endParaRPr lang="en-US" sz="1050" kern="1200" dirty="0"/>
            </a:p>
          </p:txBody>
        </p:sp>
      </p:grpSp>
      <p:graphicFrame>
        <p:nvGraphicFramePr>
          <p:cNvPr id="23" name="Diagram 22"/>
          <p:cNvGraphicFramePr/>
          <p:nvPr>
            <p:extLst>
              <p:ext uri="{D42A27DB-BD31-4B8C-83A1-F6EECF244321}">
                <p14:modId xmlns="" xmlns:p14="http://schemas.microsoft.com/office/powerpoint/2010/main" val="265200207"/>
              </p:ext>
            </p:extLst>
          </p:nvPr>
        </p:nvGraphicFramePr>
        <p:xfrm>
          <a:off x="4038600" y="3573558"/>
          <a:ext cx="7086600" cy="4064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24" name="Group 23"/>
          <p:cNvGrpSpPr/>
          <p:nvPr/>
        </p:nvGrpSpPr>
        <p:grpSpPr>
          <a:xfrm>
            <a:off x="228600" y="1551071"/>
            <a:ext cx="1592756" cy="1592756"/>
            <a:chOff x="2454821" y="178981"/>
            <a:chExt cx="1592756" cy="1592756"/>
          </a:xfrm>
        </p:grpSpPr>
        <p:sp>
          <p:nvSpPr>
            <p:cNvPr id="25" name="Shape 24"/>
            <p:cNvSpPr/>
            <p:nvPr/>
          </p:nvSpPr>
          <p:spPr>
            <a:xfrm rot="20700000">
              <a:off x="2454821" y="178981"/>
              <a:ext cx="1592756" cy="159275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Shape 4"/>
            <p:cNvSpPr/>
            <p:nvPr/>
          </p:nvSpPr>
          <p:spPr>
            <a:xfrm>
              <a:off x="2804160" y="528320"/>
              <a:ext cx="894080" cy="894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1050" kern="1200" dirty="0" smtClean="0"/>
                <a:t>Geographic Isolation</a:t>
              </a:r>
              <a:endParaRPr lang="en-US" sz="1050" kern="12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224272"/>
          </a:xfrm>
        </p:spPr>
        <p:txBody>
          <a:bodyPr>
            <a:normAutofit fontScale="92500" lnSpcReduction="10000"/>
          </a:bodyPr>
          <a:lstStyle/>
          <a:p>
            <a:r>
              <a:rPr lang="en-CA" dirty="0" smtClean="0"/>
              <a:t>Next steps</a:t>
            </a:r>
          </a:p>
          <a:p>
            <a:pPr lvl="0"/>
            <a:r>
              <a:rPr lang="en-US" sz="2800" dirty="0"/>
              <a:t>Knowledge Translation and Dissemination</a:t>
            </a:r>
          </a:p>
          <a:p>
            <a:pPr lvl="1"/>
            <a:r>
              <a:rPr lang="en-US" sz="2400" dirty="0" smtClean="0"/>
              <a:t>Journal publications</a:t>
            </a:r>
            <a:endParaRPr lang="en-US" sz="2400" dirty="0"/>
          </a:p>
          <a:p>
            <a:pPr lvl="1"/>
            <a:r>
              <a:rPr lang="en-US" sz="2400" dirty="0"/>
              <a:t>Community </a:t>
            </a:r>
            <a:r>
              <a:rPr lang="en-US" sz="2400" dirty="0" smtClean="0"/>
              <a:t>Report/Final Report</a:t>
            </a:r>
            <a:endParaRPr lang="en-US" sz="2400" dirty="0"/>
          </a:p>
          <a:p>
            <a:pPr lvl="1"/>
            <a:r>
              <a:rPr lang="en-US" sz="2400" dirty="0"/>
              <a:t>Connecting with communities and relevant groups </a:t>
            </a:r>
            <a:r>
              <a:rPr lang="en-US" sz="2400" dirty="0" smtClean="0"/>
              <a:t>toward </a:t>
            </a:r>
            <a:r>
              <a:rPr lang="en-US" sz="2400" dirty="0"/>
              <a:t>policy change</a:t>
            </a:r>
          </a:p>
          <a:p>
            <a:pPr lvl="1"/>
            <a:r>
              <a:rPr lang="en-US" sz="2400" dirty="0"/>
              <a:t>Knowledge Dissemination </a:t>
            </a:r>
            <a:r>
              <a:rPr lang="en-US" sz="2400" dirty="0" smtClean="0"/>
              <a:t>Activities </a:t>
            </a:r>
          </a:p>
          <a:p>
            <a:pPr lvl="2"/>
            <a:r>
              <a:rPr lang="en-US" sz="2200" dirty="0" smtClean="0"/>
              <a:t>Edmonton </a:t>
            </a:r>
            <a:r>
              <a:rPr lang="en-US" sz="2200" dirty="0"/>
              <a:t>Police Service: Victim Services </a:t>
            </a:r>
            <a:r>
              <a:rPr lang="en-US" sz="2200" dirty="0" smtClean="0"/>
              <a:t>Unit Conference, </a:t>
            </a:r>
            <a:r>
              <a:rPr lang="en-US" sz="2200" dirty="0"/>
              <a:t>Exploring Challenges/Creating </a:t>
            </a:r>
            <a:r>
              <a:rPr lang="en-US" sz="2200" dirty="0" smtClean="0"/>
              <a:t>Solutions, October 1 &amp;2, 2015, Edmonton, oral presentation</a:t>
            </a:r>
          </a:p>
          <a:p>
            <a:pPr lvl="2"/>
            <a:r>
              <a:rPr lang="en-US" sz="2200" dirty="0"/>
              <a:t>RESOLVE Day: </a:t>
            </a:r>
            <a:r>
              <a:rPr lang="en-US" sz="2200" dirty="0" smtClean="0"/>
              <a:t>Intimate </a:t>
            </a:r>
            <a:r>
              <a:rPr lang="en-US" sz="2200" dirty="0"/>
              <a:t>Partner Violence: Engaging Beyond the Survivor, October 22 &amp; 23, 2015, Regina, oral presentation</a:t>
            </a:r>
          </a:p>
          <a:p>
            <a:pPr lvl="2"/>
            <a:r>
              <a:rPr lang="en-US" sz="2200" dirty="0" smtClean="0"/>
              <a:t>15</a:t>
            </a:r>
            <a:r>
              <a:rPr lang="en-US" sz="2200" baseline="30000" dirty="0" smtClean="0"/>
              <a:t>th</a:t>
            </a:r>
            <a:r>
              <a:rPr lang="en-US" sz="2200" dirty="0" smtClean="0"/>
              <a:t> Annual Diverse Voices Family Violence Conference, November 10, 2015 Edmonton, poster presentation</a:t>
            </a:r>
          </a:p>
          <a:p>
            <a:pPr lvl="2"/>
            <a:endParaRPr lang="en-US" sz="2200" dirty="0"/>
          </a:p>
          <a:p>
            <a:pPr marL="109728" indent="0">
              <a:buNone/>
            </a:pPr>
            <a:endParaRPr lang="en-US" dirty="0"/>
          </a:p>
        </p:txBody>
      </p:sp>
      <p:sp>
        <p:nvSpPr>
          <p:cNvPr id="2" name="Title 1"/>
          <p:cNvSpPr>
            <a:spLocks noGrp="1"/>
          </p:cNvSpPr>
          <p:nvPr>
            <p:ph type="title"/>
          </p:nvPr>
        </p:nvSpPr>
        <p:spPr/>
        <p:txBody>
          <a:bodyPr>
            <a:normAutofit fontScale="90000"/>
          </a:bodyPr>
          <a:lstStyle/>
          <a:p>
            <a:r>
              <a:rPr lang="en-CA" dirty="0" smtClean="0"/>
              <a:t>RURAL AND NORTHERN</a:t>
            </a:r>
            <a:br>
              <a:rPr lang="en-CA" dirty="0" smtClean="0"/>
            </a:br>
            <a:r>
              <a:rPr lang="en-CA" dirty="0" smtClean="0"/>
              <a:t>FOCUS GROUPS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smtClean="0"/>
              <a:t>Selection of focus group locations</a:t>
            </a:r>
          </a:p>
          <a:p>
            <a:pPr marL="109728" indent="0">
              <a:buNone/>
            </a:pPr>
            <a:endParaRPr lang="en-US" dirty="0"/>
          </a:p>
          <a:p>
            <a:r>
              <a:rPr lang="en-US" dirty="0"/>
              <a:t>FC6 </a:t>
            </a:r>
            <a:r>
              <a:rPr lang="en-US" dirty="0" smtClean="0"/>
              <a:t>–is </a:t>
            </a:r>
            <a:r>
              <a:rPr lang="en-US" dirty="0"/>
              <a:t>a representative location of rural and n</a:t>
            </a:r>
            <a:r>
              <a:rPr lang="en-US" dirty="0" smtClean="0"/>
              <a:t>orthern remote </a:t>
            </a:r>
            <a:r>
              <a:rPr lang="en-US" dirty="0"/>
              <a:t>communities </a:t>
            </a:r>
            <a:r>
              <a:rPr lang="en-US" dirty="0" smtClean="0"/>
              <a:t>(e.g</a:t>
            </a:r>
            <a:r>
              <a:rPr lang="en-US" dirty="0"/>
              <a:t>. large Aboriginal populations, oil sector industry influences) </a:t>
            </a:r>
            <a:endParaRPr lang="en-US" dirty="0" smtClean="0"/>
          </a:p>
          <a:p>
            <a:pPr marL="109728" indent="0">
              <a:buNone/>
            </a:pPr>
            <a:endParaRPr lang="en-US" dirty="0"/>
          </a:p>
          <a:p>
            <a:r>
              <a:rPr lang="en-US" dirty="0"/>
              <a:t>FC9 – provides a remote southern Alberta perspective </a:t>
            </a:r>
            <a:r>
              <a:rPr lang="en-US" dirty="0" smtClean="0"/>
              <a:t>(e.g. </a:t>
            </a:r>
            <a:r>
              <a:rPr lang="en-US" dirty="0"/>
              <a:t>agricultural-based </a:t>
            </a:r>
            <a:r>
              <a:rPr lang="en-US" dirty="0" smtClean="0"/>
              <a:t>area, immigrant populations)</a:t>
            </a:r>
          </a:p>
        </p:txBody>
      </p:sp>
      <p:sp>
        <p:nvSpPr>
          <p:cNvPr id="2" name="Title 1"/>
          <p:cNvSpPr>
            <a:spLocks noGrp="1"/>
          </p:cNvSpPr>
          <p:nvPr>
            <p:ph type="title"/>
          </p:nvPr>
        </p:nvSpPr>
        <p:spPr/>
        <p:txBody>
          <a:bodyPr>
            <a:normAutofit/>
          </a:bodyPr>
          <a:lstStyle/>
          <a:p>
            <a:r>
              <a:rPr lang="en-CA" dirty="0" smtClean="0"/>
              <a:t>YEAR THREE FOCUS GROUPS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lstStyle/>
          <a:p>
            <a:r>
              <a:rPr lang="en-US" dirty="0" smtClean="0"/>
              <a:t>	</a:t>
            </a:r>
            <a:br>
              <a:rPr lang="en-US" dirty="0" smtClean="0"/>
            </a:br>
            <a:r>
              <a:rPr lang="en-US" dirty="0" smtClean="0"/>
              <a:t/>
            </a:r>
            <a:br>
              <a:rPr lang="en-US" dirty="0" smtClean="0"/>
            </a:br>
            <a:r>
              <a:rPr lang="en-US" dirty="0" smtClean="0"/>
              <a:t>RURAL FOCUS GROUPS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9769" y="1371600"/>
            <a:ext cx="8229600" cy="4297363"/>
          </a:xfrm>
        </p:spPr>
        <p:txBody>
          <a:bodyPr/>
          <a:lstStyle/>
          <a:p>
            <a:r>
              <a:rPr lang="en-US" dirty="0" smtClean="0"/>
              <a:t>Demographics</a:t>
            </a:r>
          </a:p>
          <a:p>
            <a:endParaRPr lang="en-US" dirty="0"/>
          </a:p>
        </p:txBody>
      </p:sp>
      <p:sp>
        <p:nvSpPr>
          <p:cNvPr id="2" name="Title 1"/>
          <p:cNvSpPr>
            <a:spLocks noGrp="1"/>
          </p:cNvSpPr>
          <p:nvPr>
            <p:ph type="title"/>
          </p:nvPr>
        </p:nvSpPr>
        <p:spPr>
          <a:xfrm>
            <a:off x="457200" y="228600"/>
            <a:ext cx="8229600" cy="1401762"/>
          </a:xfrm>
        </p:spPr>
        <p:txBody>
          <a:bodyPr>
            <a:normAutofit/>
          </a:bodyPr>
          <a:lstStyle/>
          <a:p>
            <a:r>
              <a:rPr lang="en-US" dirty="0" smtClean="0"/>
              <a:t>Year Three - Rural Focus Group</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883144178"/>
              </p:ext>
            </p:extLst>
          </p:nvPr>
        </p:nvGraphicFramePr>
        <p:xfrm>
          <a:off x="762000" y="1828800"/>
          <a:ext cx="8229599" cy="4419600"/>
        </p:xfrm>
        <a:graphic>
          <a:graphicData uri="http://schemas.openxmlformats.org/drawingml/2006/table">
            <a:tbl>
              <a:tblPr>
                <a:tableStyleId>{5C22544A-7EE6-4342-B048-85BDC9FD1C3A}</a:tableStyleId>
              </a:tblPr>
              <a:tblGrid>
                <a:gridCol w="371978"/>
                <a:gridCol w="923422"/>
                <a:gridCol w="990600"/>
                <a:gridCol w="990600"/>
                <a:gridCol w="1752600"/>
                <a:gridCol w="2133600"/>
                <a:gridCol w="1066799"/>
              </a:tblGrid>
              <a:tr h="490085">
                <a:tc>
                  <a:txBody>
                    <a:bodyPr/>
                    <a:lstStyle/>
                    <a:p>
                      <a:pPr marL="0" marR="0">
                        <a:spcBef>
                          <a:spcPts val="0"/>
                        </a:spcBef>
                        <a:spcAft>
                          <a:spcPts val="0"/>
                        </a:spcAft>
                      </a:pPr>
                      <a:r>
                        <a:rPr lang="en-CA" sz="120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Date of Interview</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Location of Interview</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Gender of Participant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Ethnicity of Participant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Occupation of Participant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Years in Position</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r>
              <a:tr h="490085">
                <a:tc>
                  <a:txBody>
                    <a:bodyPr/>
                    <a:lstStyle/>
                    <a:p>
                      <a:pPr marL="0" marR="0">
                        <a:spcBef>
                          <a:spcPts val="0"/>
                        </a:spcBef>
                        <a:spcAft>
                          <a:spcPts val="0"/>
                        </a:spcAft>
                      </a:pPr>
                      <a:r>
                        <a:rPr lang="en-CA" sz="1200">
                          <a:effectLst/>
                        </a:rPr>
                        <a:t>1</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November 20, 2014</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smtClean="0">
                          <a:effectLst/>
                        </a:rPr>
                        <a:t>FC9, </a:t>
                      </a:r>
                      <a:r>
                        <a:rPr lang="en-CA" sz="1200" dirty="0">
                          <a:effectLst/>
                        </a:rPr>
                        <a:t>Alberta</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Female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a:effectLst/>
                        </a:rPr>
                        <a:t>Family School Liaison Counsellor</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4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653447">
                <a:tc>
                  <a:txBody>
                    <a:bodyPr/>
                    <a:lstStyle/>
                    <a:p>
                      <a:pPr marL="0" marR="0" algn="ctr">
                        <a:spcBef>
                          <a:spcPts val="0"/>
                        </a:spcBef>
                        <a:spcAft>
                          <a:spcPts val="0"/>
                        </a:spcAft>
                      </a:pPr>
                      <a:r>
                        <a:rPr lang="en-CA" sz="1200">
                          <a:effectLst/>
                        </a:rPr>
                        <a:t>2</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a:effectLst/>
                        </a:rPr>
                        <a:t>Female</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Victim Services Volunteer; Pastor’s wife for 20 years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7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326723">
                <a:tc>
                  <a:txBody>
                    <a:bodyPr/>
                    <a:lstStyle/>
                    <a:p>
                      <a:pPr marL="0" marR="0" algn="ctr">
                        <a:spcBef>
                          <a:spcPts val="0"/>
                        </a:spcBef>
                        <a:spcAft>
                          <a:spcPts val="0"/>
                        </a:spcAft>
                      </a:pPr>
                      <a:r>
                        <a:rPr lang="en-CA" sz="1200">
                          <a:effectLst/>
                        </a:rPr>
                        <a:t>3</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Female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Parent and Family Coach</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5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395602">
                <a:tc>
                  <a:txBody>
                    <a:bodyPr/>
                    <a:lstStyle/>
                    <a:p>
                      <a:pPr marL="0" marR="0" algn="ctr">
                        <a:spcBef>
                          <a:spcPts val="0"/>
                        </a:spcBef>
                        <a:spcAft>
                          <a:spcPts val="0"/>
                        </a:spcAft>
                      </a:pPr>
                      <a:r>
                        <a:rPr lang="en-CA" sz="1200">
                          <a:effectLst/>
                        </a:rPr>
                        <a:t>4</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Canadian (grew up in India)</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Program Director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5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197801">
                <a:tc>
                  <a:txBody>
                    <a:bodyPr/>
                    <a:lstStyle/>
                    <a:p>
                      <a:pPr marL="0" marR="0" algn="ctr">
                        <a:spcBef>
                          <a:spcPts val="0"/>
                        </a:spcBef>
                        <a:spcAft>
                          <a:spcPts val="0"/>
                        </a:spcAft>
                      </a:pPr>
                      <a:r>
                        <a:rPr lang="en-CA" sz="1200">
                          <a:effectLst/>
                        </a:rPr>
                        <a:t>5</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a:effectLst/>
                        </a:rPr>
                        <a:t>School Counsellor</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1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197801">
                <a:tc>
                  <a:txBody>
                    <a:bodyPr/>
                    <a:lstStyle/>
                    <a:p>
                      <a:pPr marL="0" marR="0" algn="ctr">
                        <a:spcBef>
                          <a:spcPts val="0"/>
                        </a:spcBef>
                        <a:spcAft>
                          <a:spcPts val="0"/>
                        </a:spcAft>
                      </a:pPr>
                      <a:r>
                        <a:rPr lang="en-CA" sz="1200">
                          <a:effectLst/>
                        </a:rPr>
                        <a:t>6</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European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Police Officer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20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197801">
                <a:tc>
                  <a:txBody>
                    <a:bodyPr/>
                    <a:lstStyle/>
                    <a:p>
                      <a:pPr marL="0" marR="0" algn="ctr">
                        <a:spcBef>
                          <a:spcPts val="0"/>
                        </a:spcBef>
                        <a:spcAft>
                          <a:spcPts val="0"/>
                        </a:spcAft>
                      </a:pPr>
                      <a:r>
                        <a:rPr lang="en-CA" sz="1200">
                          <a:effectLst/>
                        </a:rPr>
                        <a:t>7</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Female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Police Officer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12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90085">
                <a:tc>
                  <a:txBody>
                    <a:bodyPr/>
                    <a:lstStyle/>
                    <a:p>
                      <a:pPr marL="0" marR="0" algn="ctr">
                        <a:spcBef>
                          <a:spcPts val="0"/>
                        </a:spcBef>
                        <a:spcAft>
                          <a:spcPts val="0"/>
                        </a:spcAft>
                      </a:pPr>
                      <a:r>
                        <a:rPr lang="en-CA" sz="1200">
                          <a:effectLst/>
                        </a:rPr>
                        <a:t>8</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Counsellor, Addiction Services</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3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90085">
                <a:tc>
                  <a:txBody>
                    <a:bodyPr/>
                    <a:lstStyle/>
                    <a:p>
                      <a:pPr marL="0" marR="0" algn="ctr">
                        <a:spcBef>
                          <a:spcPts val="0"/>
                        </a:spcBef>
                        <a:spcAft>
                          <a:spcPts val="0"/>
                        </a:spcAft>
                      </a:pPr>
                      <a:r>
                        <a:rPr lang="en-CA" sz="1200">
                          <a:effectLst/>
                        </a:rPr>
                        <a:t>9</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dirty="0">
                          <a:effectLst/>
                        </a:rPr>
                        <a:t>“</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Female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Crisis Intervention, Supervisor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17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490085">
                <a:tc>
                  <a:txBody>
                    <a:bodyPr/>
                    <a:lstStyle/>
                    <a:p>
                      <a:pPr marL="0" marR="0" algn="ctr">
                        <a:spcBef>
                          <a:spcPts val="0"/>
                        </a:spcBef>
                        <a:spcAft>
                          <a:spcPts val="0"/>
                        </a:spcAft>
                      </a:pPr>
                      <a:r>
                        <a:rPr lang="en-CA" sz="1200">
                          <a:effectLst/>
                        </a:rPr>
                        <a:t>10</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Victim Services Unit, Program Manager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a:effectLst/>
                        </a:rPr>
                        <a:t>2.5 years</a:t>
                      </a:r>
                      <a:endParaRPr lang="en-U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760183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59769" y="1371600"/>
            <a:ext cx="8229600" cy="4297363"/>
          </a:xfrm>
        </p:spPr>
        <p:txBody>
          <a:bodyPr/>
          <a:lstStyle/>
          <a:p>
            <a:r>
              <a:rPr lang="en-US" dirty="0" smtClean="0"/>
              <a:t>Demographics</a:t>
            </a:r>
          </a:p>
          <a:p>
            <a:endParaRPr lang="en-US" dirty="0"/>
          </a:p>
        </p:txBody>
      </p:sp>
      <p:sp>
        <p:nvSpPr>
          <p:cNvPr id="2" name="Title 1"/>
          <p:cNvSpPr>
            <a:spLocks noGrp="1"/>
          </p:cNvSpPr>
          <p:nvPr>
            <p:ph type="title"/>
          </p:nvPr>
        </p:nvSpPr>
        <p:spPr>
          <a:xfrm>
            <a:off x="457200" y="228600"/>
            <a:ext cx="8229600" cy="1401762"/>
          </a:xfrm>
        </p:spPr>
        <p:txBody>
          <a:bodyPr>
            <a:normAutofit/>
          </a:bodyPr>
          <a:lstStyle/>
          <a:p>
            <a:r>
              <a:rPr lang="en-US" dirty="0" smtClean="0"/>
              <a:t>Year Three - Rural Focus Group</a:t>
            </a:r>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873262143"/>
              </p:ext>
            </p:extLst>
          </p:nvPr>
        </p:nvGraphicFramePr>
        <p:xfrm>
          <a:off x="609600" y="2362200"/>
          <a:ext cx="8229599" cy="3048001"/>
        </p:xfrm>
        <a:graphic>
          <a:graphicData uri="http://schemas.openxmlformats.org/drawingml/2006/table">
            <a:tbl>
              <a:tblPr>
                <a:tableStyleId>{5C22544A-7EE6-4342-B048-85BDC9FD1C3A}</a:tableStyleId>
              </a:tblPr>
              <a:tblGrid>
                <a:gridCol w="371978"/>
                <a:gridCol w="999622"/>
                <a:gridCol w="990600"/>
                <a:gridCol w="990600"/>
                <a:gridCol w="1066800"/>
                <a:gridCol w="2578851"/>
                <a:gridCol w="1231148"/>
              </a:tblGrid>
              <a:tr h="914400">
                <a:tc>
                  <a:txBody>
                    <a:bodyPr/>
                    <a:lstStyle/>
                    <a:p>
                      <a:pPr marL="0" marR="0">
                        <a:spcBef>
                          <a:spcPts val="0"/>
                        </a:spcBef>
                        <a:spcAft>
                          <a:spcPts val="0"/>
                        </a:spcAft>
                      </a:pPr>
                      <a:r>
                        <a:rPr lang="en-CA" sz="120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Date of Interview</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Location of Interview</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Gender of Participant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Ethnicity of Participant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Occupation of Participant</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b="1" dirty="0">
                          <a:effectLst/>
                        </a:rPr>
                        <a:t>Years in Position</a:t>
                      </a:r>
                      <a:endParaRPr lang="en-US" sz="1000" b="1" dirty="0">
                        <a:effectLst/>
                        <a:latin typeface="Times New Roman" panose="02020603050405020304" pitchFamily="18" charset="0"/>
                        <a:ea typeface="Times New Roman" panose="02020603050405020304" pitchFamily="18" charset="0"/>
                      </a:endParaRPr>
                    </a:p>
                  </a:txBody>
                  <a:tcPr marL="68580" marR="68580" marT="0" marB="0"/>
                </a:tc>
              </a:tr>
              <a:tr h="609601">
                <a:tc>
                  <a:txBody>
                    <a:bodyPr/>
                    <a:lstStyle/>
                    <a:p>
                      <a:pPr marL="0" marR="0" algn="ctr">
                        <a:spcBef>
                          <a:spcPts val="0"/>
                        </a:spcBef>
                        <a:spcAft>
                          <a:spcPts val="0"/>
                        </a:spcAft>
                      </a:pPr>
                      <a:r>
                        <a:rPr lang="en-CA" sz="1200">
                          <a:effectLst/>
                        </a:rPr>
                        <a:t>1</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November 20, 2014</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smtClean="0">
                          <a:effectLst/>
                        </a:rPr>
                        <a:t>FC9, </a:t>
                      </a:r>
                      <a:r>
                        <a:rPr lang="en-CA" sz="1200" dirty="0">
                          <a:effectLst/>
                        </a:rPr>
                        <a:t>Alberta</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Female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Woman’s Shelter Executive Director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3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304800">
                <a:tc>
                  <a:txBody>
                    <a:bodyPr/>
                    <a:lstStyle/>
                    <a:p>
                      <a:pPr marL="0" marR="0" algn="ctr">
                        <a:spcBef>
                          <a:spcPts val="0"/>
                        </a:spcBef>
                        <a:spcAft>
                          <a:spcPts val="0"/>
                        </a:spcAft>
                      </a:pPr>
                      <a:r>
                        <a:rPr lang="en-CA" sz="1200">
                          <a:effectLst/>
                        </a:rPr>
                        <a:t>2</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2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Female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Caucasian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Addictions Counsellor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6 years</a:t>
                      </a:r>
                      <a:endParaRPr lang="en-US" sz="1000">
                        <a:effectLst/>
                        <a:latin typeface="Times New Roman" panose="02020603050405020304" pitchFamily="18" charset="0"/>
                        <a:ea typeface="Times New Roman" panose="02020603050405020304" pitchFamily="18" charset="0"/>
                      </a:endParaRPr>
                    </a:p>
                  </a:txBody>
                  <a:tcPr marL="68580" marR="68580" marT="0" marB="0"/>
                </a:tc>
              </a:tr>
              <a:tr h="914400">
                <a:tc>
                  <a:txBody>
                    <a:bodyPr/>
                    <a:lstStyle/>
                    <a:p>
                      <a:pPr marL="0" marR="0" algn="ctr">
                        <a:spcBef>
                          <a:spcPts val="0"/>
                        </a:spcBef>
                        <a:spcAft>
                          <a:spcPts val="0"/>
                        </a:spcAft>
                      </a:pPr>
                      <a:r>
                        <a:rPr lang="en-CA" sz="1200">
                          <a:effectLst/>
                        </a:rPr>
                        <a:t>3</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dirty="0">
                          <a:effectLst/>
                        </a:rPr>
                        <a:t>“</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Canadian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a:effectLst/>
                        </a:rPr>
                        <a:t>MCC Taber Services for Newcomers, Manager; School Worker</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13 yeas</a:t>
                      </a:r>
                      <a:endParaRPr lang="en-US" sz="1000">
                        <a:effectLst/>
                        <a:latin typeface="Times New Roman" panose="02020603050405020304" pitchFamily="18" charset="0"/>
                        <a:ea typeface="Times New Roman" panose="02020603050405020304" pitchFamily="18" charset="0"/>
                      </a:endParaRPr>
                    </a:p>
                  </a:txBody>
                  <a:tcPr marL="68580" marR="68580" marT="0" marB="0"/>
                </a:tc>
              </a:tr>
              <a:tr h="304800">
                <a:tc>
                  <a:txBody>
                    <a:bodyPr/>
                    <a:lstStyle/>
                    <a:p>
                      <a:pPr marL="0" marR="0" algn="ctr">
                        <a:spcBef>
                          <a:spcPts val="0"/>
                        </a:spcBef>
                        <a:spcAft>
                          <a:spcPts val="0"/>
                        </a:spcAft>
                      </a:pPr>
                      <a:r>
                        <a:rPr lang="en-CA" sz="1200">
                          <a:effectLst/>
                        </a:rPr>
                        <a:t>4</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CA" sz="1000">
                          <a:effectLst/>
                        </a:rPr>
                        <a:t>“</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Male</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Canadian</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a:effectLst/>
                        </a:rPr>
                        <a:t>Police Services Officer</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CA" sz="1200" dirty="0">
                          <a:effectLst/>
                        </a:rPr>
                        <a:t>16 years</a:t>
                      </a:r>
                      <a:endParaRPr lang="en-U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 xmlns:p14="http://schemas.microsoft.com/office/powerpoint/2010/main" val="3339700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14400"/>
            <a:ext cx="8229600" cy="4940491"/>
          </a:xfrm>
        </p:spPr>
        <p:txBody>
          <a:bodyPr/>
          <a:lstStyle/>
          <a:p>
            <a:r>
              <a:rPr lang="en-CA" dirty="0" smtClean="0"/>
              <a:t>Media scan</a:t>
            </a:r>
            <a:endParaRPr lang="en-US" dirty="0"/>
          </a:p>
        </p:txBody>
      </p:sp>
      <p:sp>
        <p:nvSpPr>
          <p:cNvPr id="2" name="Title 1"/>
          <p:cNvSpPr>
            <a:spLocks noGrp="1"/>
          </p:cNvSpPr>
          <p:nvPr>
            <p:ph type="title"/>
          </p:nvPr>
        </p:nvSpPr>
        <p:spPr>
          <a:xfrm>
            <a:off x="533400" y="152400"/>
            <a:ext cx="8229600" cy="1143000"/>
          </a:xfrm>
        </p:spPr>
        <p:txBody>
          <a:bodyPr>
            <a:normAutofit/>
          </a:bodyPr>
          <a:lstStyle/>
          <a:p>
            <a:r>
              <a:rPr lang="en-US" dirty="0"/>
              <a:t>Year Three - Rural Focus Group</a:t>
            </a:r>
          </a:p>
        </p:txBody>
      </p:sp>
      <p:graphicFrame>
        <p:nvGraphicFramePr>
          <p:cNvPr id="4" name="Table 3"/>
          <p:cNvGraphicFramePr>
            <a:graphicFrameLocks noGrp="1"/>
          </p:cNvGraphicFramePr>
          <p:nvPr>
            <p:extLst>
              <p:ext uri="{D42A27DB-BD31-4B8C-83A1-F6EECF244321}">
                <p14:modId xmlns="" xmlns:p14="http://schemas.microsoft.com/office/powerpoint/2010/main" val="3844842805"/>
              </p:ext>
            </p:extLst>
          </p:nvPr>
        </p:nvGraphicFramePr>
        <p:xfrm>
          <a:off x="152400" y="1295400"/>
          <a:ext cx="8763000" cy="5554980"/>
        </p:xfrm>
        <a:graphic>
          <a:graphicData uri="http://schemas.openxmlformats.org/drawingml/2006/table">
            <a:tbl>
              <a:tblPr firstRow="1" firstCol="1" bandRow="1">
                <a:tableStyleId>{5C22544A-7EE6-4342-B048-85BDC9FD1C3A}</a:tableStyleId>
              </a:tblPr>
              <a:tblGrid>
                <a:gridCol w="4381500"/>
                <a:gridCol w="4381500"/>
              </a:tblGrid>
              <a:tr h="2600021">
                <a:tc>
                  <a:txBody>
                    <a:bodyPr/>
                    <a:lstStyle/>
                    <a:p>
                      <a:pPr marL="0" marR="0">
                        <a:lnSpc>
                          <a:spcPct val="150000"/>
                        </a:lnSpc>
                        <a:spcBef>
                          <a:spcPts val="0"/>
                        </a:spcBef>
                        <a:spcAft>
                          <a:spcPts val="0"/>
                        </a:spcAft>
                      </a:pPr>
                      <a:r>
                        <a:rPr lang="en-US" sz="900" b="0" dirty="0">
                          <a:effectLst/>
                        </a:rPr>
                        <a:t>Source: Calgary Sun</a:t>
                      </a:r>
                    </a:p>
                    <a:p>
                      <a:pPr marL="0" marR="0">
                        <a:lnSpc>
                          <a:spcPct val="150000"/>
                        </a:lnSpc>
                        <a:spcBef>
                          <a:spcPts val="0"/>
                        </a:spcBef>
                        <a:spcAft>
                          <a:spcPts val="0"/>
                        </a:spcAft>
                      </a:pPr>
                      <a:r>
                        <a:rPr lang="en-US" sz="900" b="0" dirty="0">
                          <a:effectLst/>
                        </a:rPr>
                        <a:t>By: Katie Schneider</a:t>
                      </a:r>
                    </a:p>
                    <a:p>
                      <a:pPr marL="0" marR="0">
                        <a:lnSpc>
                          <a:spcPct val="150000"/>
                        </a:lnSpc>
                        <a:spcBef>
                          <a:spcPts val="0"/>
                        </a:spcBef>
                        <a:spcAft>
                          <a:spcPts val="0"/>
                        </a:spcAft>
                      </a:pPr>
                      <a:r>
                        <a:rPr lang="en-US" sz="900" b="0" dirty="0">
                          <a:effectLst/>
                        </a:rPr>
                        <a:t>Date of Incidence: March 14, 2014</a:t>
                      </a:r>
                    </a:p>
                    <a:p>
                      <a:pPr marL="0" marR="0">
                        <a:lnSpc>
                          <a:spcPct val="150000"/>
                        </a:lnSpc>
                        <a:spcBef>
                          <a:spcPts val="0"/>
                        </a:spcBef>
                        <a:spcAft>
                          <a:spcPts val="0"/>
                        </a:spcAft>
                      </a:pPr>
                      <a:r>
                        <a:rPr lang="en-US" sz="900" b="0" dirty="0">
                          <a:effectLst/>
                        </a:rPr>
                        <a:t>News Date: March 15, 2014</a:t>
                      </a:r>
                    </a:p>
                    <a:p>
                      <a:pPr marL="0" marR="0">
                        <a:lnSpc>
                          <a:spcPct val="150000"/>
                        </a:lnSpc>
                        <a:spcBef>
                          <a:spcPts val="0"/>
                        </a:spcBef>
                        <a:spcAft>
                          <a:spcPts val="0"/>
                        </a:spcAft>
                      </a:pPr>
                      <a:r>
                        <a:rPr lang="en-US" sz="900" b="0" dirty="0">
                          <a:effectLst/>
                        </a:rPr>
                        <a:t>Place of Incidence: A home in the 5200 block of 48 Ave. in the town about 280 km southeast of Calgary.</a:t>
                      </a:r>
                    </a:p>
                    <a:p>
                      <a:pPr marL="0" marR="0">
                        <a:lnSpc>
                          <a:spcPct val="150000"/>
                        </a:lnSpc>
                        <a:spcBef>
                          <a:spcPts val="0"/>
                        </a:spcBef>
                        <a:spcAft>
                          <a:spcPts val="0"/>
                        </a:spcAft>
                      </a:pPr>
                      <a:r>
                        <a:rPr lang="en-US" sz="900" b="0" dirty="0">
                          <a:effectLst/>
                        </a:rPr>
                        <a:t>Nature of Incidence: Taber Police Service were called to a home where they found a </a:t>
                      </a:r>
                      <a:r>
                        <a:rPr lang="en-US" sz="900" b="1" dirty="0">
                          <a:effectLst/>
                        </a:rPr>
                        <a:t>47-year-old man lying unresponsive on the kitchen floor with wounds to his upper torso; the man was pronounced dead on scene.</a:t>
                      </a:r>
                    </a:p>
                    <a:p>
                      <a:pPr marL="0" marR="0">
                        <a:lnSpc>
                          <a:spcPct val="150000"/>
                        </a:lnSpc>
                        <a:spcBef>
                          <a:spcPts val="0"/>
                        </a:spcBef>
                        <a:spcAft>
                          <a:spcPts val="0"/>
                        </a:spcAft>
                      </a:pPr>
                      <a:r>
                        <a:rPr lang="en-US" sz="900" b="0" dirty="0">
                          <a:effectLst/>
                        </a:rPr>
                        <a:t>Title: Taber Police Service investigating first homicide in Southern Alberta town in 15 years. </a:t>
                      </a:r>
                    </a:p>
                    <a:p>
                      <a:pPr marL="0" marR="0">
                        <a:lnSpc>
                          <a:spcPct val="150000"/>
                        </a:lnSpc>
                        <a:spcBef>
                          <a:spcPts val="0"/>
                        </a:spcBef>
                        <a:spcAft>
                          <a:spcPts val="0"/>
                        </a:spcAft>
                      </a:pPr>
                      <a:r>
                        <a:rPr lang="en-US" sz="900" b="0" dirty="0">
                          <a:effectLst/>
                        </a:rPr>
                        <a:t>Important to note: Taber recorded this to be its first homicide in 15 years. A 28-year-old woman in a former relationship with the man several years ago was arrested as the suspect; believed to be a result of altercation; an autopsy was scheduled. The woman was later charged with second degree murder</a:t>
                      </a:r>
                      <a:endParaRPr lang="en-US" sz="9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24074" marR="24074" marT="0" marB="0"/>
                </a:tc>
                <a:tc>
                  <a:txBody>
                    <a:bodyPr/>
                    <a:lstStyle/>
                    <a:p>
                      <a:pPr marL="0" marR="0">
                        <a:lnSpc>
                          <a:spcPct val="150000"/>
                        </a:lnSpc>
                        <a:spcBef>
                          <a:spcPts val="0"/>
                        </a:spcBef>
                        <a:spcAft>
                          <a:spcPts val="0"/>
                        </a:spcAft>
                      </a:pPr>
                      <a:r>
                        <a:rPr lang="en-US" sz="900" b="0" dirty="0">
                          <a:effectLst/>
                        </a:rPr>
                        <a:t>Source: </a:t>
                      </a:r>
                      <a:r>
                        <a:rPr lang="en-US" sz="900" b="0" dirty="0" err="1">
                          <a:effectLst/>
                        </a:rPr>
                        <a:t>Postmedia</a:t>
                      </a:r>
                      <a:r>
                        <a:rPr lang="en-US" sz="900" b="0" dirty="0">
                          <a:effectLst/>
                        </a:rPr>
                        <a:t> News</a:t>
                      </a:r>
                    </a:p>
                    <a:p>
                      <a:pPr marL="0" marR="0">
                        <a:lnSpc>
                          <a:spcPct val="150000"/>
                        </a:lnSpc>
                        <a:spcBef>
                          <a:spcPts val="0"/>
                        </a:spcBef>
                        <a:spcAft>
                          <a:spcPts val="0"/>
                        </a:spcAft>
                      </a:pPr>
                      <a:r>
                        <a:rPr lang="en-US" sz="900" b="0" dirty="0">
                          <a:effectLst/>
                        </a:rPr>
                        <a:t>Date of Incidence: December 15, 2011</a:t>
                      </a:r>
                    </a:p>
                    <a:p>
                      <a:pPr marL="0" marR="0">
                        <a:lnSpc>
                          <a:spcPct val="150000"/>
                        </a:lnSpc>
                        <a:spcBef>
                          <a:spcPts val="0"/>
                        </a:spcBef>
                        <a:spcAft>
                          <a:spcPts val="0"/>
                        </a:spcAft>
                      </a:pPr>
                      <a:r>
                        <a:rPr lang="en-US" sz="900" b="0" dirty="0">
                          <a:effectLst/>
                        </a:rPr>
                        <a:t>News Date: December 16, 2011</a:t>
                      </a:r>
                    </a:p>
                    <a:p>
                      <a:pPr marL="0" marR="0">
                        <a:lnSpc>
                          <a:spcPct val="150000"/>
                        </a:lnSpc>
                        <a:spcBef>
                          <a:spcPts val="0"/>
                        </a:spcBef>
                        <a:spcAft>
                          <a:spcPts val="0"/>
                        </a:spcAft>
                      </a:pPr>
                      <a:r>
                        <a:rPr lang="en-US" sz="900" b="0" dirty="0">
                          <a:effectLst/>
                        </a:rPr>
                        <a:t>Place of Incidence: Highway 2 northbound just north of </a:t>
                      </a:r>
                      <a:r>
                        <a:rPr lang="en-US" sz="900" b="0" dirty="0" err="1">
                          <a:effectLst/>
                        </a:rPr>
                        <a:t>Claresholm</a:t>
                      </a:r>
                      <a:r>
                        <a:rPr lang="en-US" sz="900" b="0" dirty="0">
                          <a:effectLst/>
                        </a:rPr>
                        <a:t>, Alberta</a:t>
                      </a:r>
                    </a:p>
                    <a:p>
                      <a:pPr marL="0" marR="0">
                        <a:lnSpc>
                          <a:spcPct val="150000"/>
                        </a:lnSpc>
                        <a:spcBef>
                          <a:spcPts val="0"/>
                        </a:spcBef>
                        <a:spcAft>
                          <a:spcPts val="0"/>
                        </a:spcAft>
                      </a:pPr>
                      <a:r>
                        <a:rPr lang="en-US" sz="900" b="0" dirty="0">
                          <a:effectLst/>
                        </a:rPr>
                        <a:t> </a:t>
                      </a:r>
                    </a:p>
                    <a:p>
                      <a:pPr marL="0" marR="0">
                        <a:lnSpc>
                          <a:spcPct val="150000"/>
                        </a:lnSpc>
                        <a:spcBef>
                          <a:spcPts val="0"/>
                        </a:spcBef>
                        <a:spcAft>
                          <a:spcPts val="0"/>
                        </a:spcAft>
                      </a:pPr>
                      <a:r>
                        <a:rPr lang="en-US" sz="900" b="0" dirty="0">
                          <a:effectLst/>
                        </a:rPr>
                        <a:t>Nature of Incidence: </a:t>
                      </a:r>
                      <a:r>
                        <a:rPr lang="en-US" sz="900" b="1" dirty="0">
                          <a:effectLst/>
                        </a:rPr>
                        <a:t>A mass roadside shooting in southern Alberta; left a woman and two promising baseball players (in early 20s) dead. </a:t>
                      </a:r>
                      <a:r>
                        <a:rPr lang="en-US" sz="900" b="0" dirty="0">
                          <a:effectLst/>
                        </a:rPr>
                        <a:t>They were on their way to Calgary airport to return to their home in PEI for Christmas holidays. The gunman is believed to be a jilted former boyfriend of one of the two women. </a:t>
                      </a:r>
                    </a:p>
                    <a:p>
                      <a:pPr marL="0" marR="0">
                        <a:lnSpc>
                          <a:spcPct val="150000"/>
                        </a:lnSpc>
                        <a:spcBef>
                          <a:spcPts val="0"/>
                        </a:spcBef>
                        <a:spcAft>
                          <a:spcPts val="0"/>
                        </a:spcAft>
                      </a:pPr>
                      <a:r>
                        <a:rPr lang="en-US" sz="900" b="0" dirty="0">
                          <a:effectLst/>
                        </a:rPr>
                        <a:t>Title: Shooter in alleged Alberta highway murder-suicide thought to be jilted former boyfriend of victim; </a:t>
                      </a:r>
                    </a:p>
                    <a:p>
                      <a:pPr marL="0" marR="0">
                        <a:lnSpc>
                          <a:spcPct val="150000"/>
                        </a:lnSpc>
                        <a:spcBef>
                          <a:spcPts val="0"/>
                        </a:spcBef>
                        <a:spcAft>
                          <a:spcPts val="0"/>
                        </a:spcAft>
                      </a:pPr>
                      <a:r>
                        <a:rPr lang="en-US" sz="900" b="0" dirty="0">
                          <a:effectLst/>
                        </a:rPr>
                        <a:t>Homicide investigation closes highway</a:t>
                      </a:r>
                    </a:p>
                    <a:p>
                      <a:pPr marL="0" marR="0">
                        <a:lnSpc>
                          <a:spcPct val="150000"/>
                        </a:lnSpc>
                        <a:spcBef>
                          <a:spcPts val="0"/>
                        </a:spcBef>
                        <a:spcAft>
                          <a:spcPts val="0"/>
                        </a:spcAft>
                      </a:pPr>
                      <a:r>
                        <a:rPr lang="en-US" sz="900" b="0" dirty="0">
                          <a:effectLst/>
                        </a:rPr>
                        <a:t>Important info: Domestic violence as a potential motive is being considered but haven’t reached any conclusions; Young baseball stars gunned down in alleged highway murder-suicide were returning home for Christmas</a:t>
                      </a:r>
                      <a:endParaRPr lang="en-US" sz="9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24074" marR="24074" marT="0" marB="0"/>
                </a:tc>
              </a:tr>
              <a:tr h="1925941">
                <a:tc>
                  <a:txBody>
                    <a:bodyPr/>
                    <a:lstStyle/>
                    <a:p>
                      <a:pPr marL="0" marR="0">
                        <a:lnSpc>
                          <a:spcPct val="150000"/>
                        </a:lnSpc>
                        <a:spcBef>
                          <a:spcPts val="0"/>
                        </a:spcBef>
                        <a:spcAft>
                          <a:spcPts val="0"/>
                        </a:spcAft>
                      </a:pPr>
                      <a:r>
                        <a:rPr lang="en-US" sz="900" b="0" dirty="0">
                          <a:effectLst/>
                        </a:rPr>
                        <a:t>Source: </a:t>
                      </a:r>
                      <a:r>
                        <a:rPr lang="en-US" sz="900" b="0" dirty="0" err="1">
                          <a:effectLst/>
                        </a:rPr>
                        <a:t>Falon</a:t>
                      </a:r>
                      <a:r>
                        <a:rPr lang="en-US" sz="900" b="0" dirty="0">
                          <a:effectLst/>
                        </a:rPr>
                        <a:t> Wagner – Country 95 News</a:t>
                      </a:r>
                    </a:p>
                    <a:p>
                      <a:pPr marL="0" marR="0">
                        <a:lnSpc>
                          <a:spcPct val="150000"/>
                        </a:lnSpc>
                        <a:spcBef>
                          <a:spcPts val="0"/>
                        </a:spcBef>
                        <a:spcAft>
                          <a:spcPts val="0"/>
                        </a:spcAft>
                      </a:pPr>
                      <a:r>
                        <a:rPr lang="en-US" sz="900" b="0" dirty="0">
                          <a:effectLst/>
                        </a:rPr>
                        <a:t>Date of Incidence: March 22, 2013</a:t>
                      </a:r>
                    </a:p>
                    <a:p>
                      <a:pPr marL="0" marR="0">
                        <a:lnSpc>
                          <a:spcPct val="150000"/>
                        </a:lnSpc>
                        <a:spcBef>
                          <a:spcPts val="0"/>
                        </a:spcBef>
                        <a:spcAft>
                          <a:spcPts val="0"/>
                        </a:spcAft>
                      </a:pPr>
                      <a:r>
                        <a:rPr lang="en-US" sz="900" b="0" dirty="0">
                          <a:effectLst/>
                        </a:rPr>
                        <a:t>News Date: March 23, 2013</a:t>
                      </a:r>
                    </a:p>
                    <a:p>
                      <a:pPr marL="0" marR="0">
                        <a:lnSpc>
                          <a:spcPct val="150000"/>
                        </a:lnSpc>
                        <a:spcBef>
                          <a:spcPts val="0"/>
                        </a:spcBef>
                        <a:spcAft>
                          <a:spcPts val="0"/>
                        </a:spcAft>
                      </a:pPr>
                      <a:r>
                        <a:rPr lang="en-US" sz="900" b="0" dirty="0">
                          <a:effectLst/>
                        </a:rPr>
                        <a:t>Place of Incidence: Taber</a:t>
                      </a:r>
                    </a:p>
                    <a:p>
                      <a:pPr marL="0" marR="0">
                        <a:lnSpc>
                          <a:spcPct val="150000"/>
                        </a:lnSpc>
                        <a:spcBef>
                          <a:spcPts val="0"/>
                        </a:spcBef>
                        <a:spcAft>
                          <a:spcPts val="0"/>
                        </a:spcAft>
                      </a:pPr>
                      <a:r>
                        <a:rPr lang="en-US" sz="900" b="0" dirty="0">
                          <a:effectLst/>
                        </a:rPr>
                        <a:t>Nature of Incidence: A </a:t>
                      </a:r>
                      <a:r>
                        <a:rPr lang="en-US" sz="900" b="1" dirty="0">
                          <a:effectLst/>
                        </a:rPr>
                        <a:t>42-year-old Taber man broke and entered into a 89-year-old woman’s house and sexually assaulted her. </a:t>
                      </a:r>
                      <a:r>
                        <a:rPr lang="en-US" sz="900" b="0" dirty="0">
                          <a:effectLst/>
                        </a:rPr>
                        <a:t>The woman was able to defend herself with a pair of scissors and fought off her attacker. She called 911 about the incidence; the man was arrested a few blocks from the victim’s home; also had marihuana in his possession. </a:t>
                      </a:r>
                    </a:p>
                    <a:p>
                      <a:pPr marL="0" marR="0">
                        <a:lnSpc>
                          <a:spcPct val="150000"/>
                        </a:lnSpc>
                        <a:spcBef>
                          <a:spcPts val="0"/>
                        </a:spcBef>
                        <a:spcAft>
                          <a:spcPts val="0"/>
                        </a:spcAft>
                      </a:pPr>
                      <a:r>
                        <a:rPr lang="en-US" sz="900" b="0" dirty="0">
                          <a:effectLst/>
                        </a:rPr>
                        <a:t>Title: Taber Man Charged With Sexual Assault of 89-year-old Woman</a:t>
                      </a:r>
                      <a:endParaRPr lang="en-US" sz="900" b="0" dirty="0">
                        <a:effectLst/>
                        <a:latin typeface="Cambria" panose="02040503050406030204" pitchFamily="18" charset="0"/>
                        <a:ea typeface="MS Mincho" panose="02020609040205080304" pitchFamily="49" charset="-128"/>
                        <a:cs typeface="Times New Roman" panose="02020603050405020304" pitchFamily="18" charset="0"/>
                      </a:endParaRPr>
                    </a:p>
                  </a:txBody>
                  <a:tcPr marL="24074" marR="24074" marT="0" marB="0"/>
                </a:tc>
                <a:tc>
                  <a:txBody>
                    <a:bodyPr/>
                    <a:lstStyle/>
                    <a:p>
                      <a:pPr marL="0" marR="0">
                        <a:lnSpc>
                          <a:spcPct val="150000"/>
                        </a:lnSpc>
                        <a:spcBef>
                          <a:spcPts val="0"/>
                        </a:spcBef>
                        <a:spcAft>
                          <a:spcPts val="0"/>
                        </a:spcAft>
                      </a:pPr>
                      <a:r>
                        <a:rPr lang="en-US" sz="900" dirty="0">
                          <a:solidFill>
                            <a:schemeClr val="bg1"/>
                          </a:solidFill>
                          <a:effectLst/>
                        </a:rPr>
                        <a:t>Source: Wikipedia; CBC News</a:t>
                      </a:r>
                    </a:p>
                    <a:p>
                      <a:pPr marL="0" marR="0">
                        <a:lnSpc>
                          <a:spcPct val="150000"/>
                        </a:lnSpc>
                        <a:spcBef>
                          <a:spcPts val="0"/>
                        </a:spcBef>
                        <a:spcAft>
                          <a:spcPts val="0"/>
                        </a:spcAft>
                      </a:pPr>
                      <a:r>
                        <a:rPr lang="en-US" sz="900" dirty="0">
                          <a:solidFill>
                            <a:schemeClr val="bg1"/>
                          </a:solidFill>
                          <a:effectLst/>
                        </a:rPr>
                        <a:t>Date of Incidence: April 28, 1999</a:t>
                      </a:r>
                    </a:p>
                    <a:p>
                      <a:pPr marL="0" marR="0">
                        <a:lnSpc>
                          <a:spcPct val="150000"/>
                        </a:lnSpc>
                        <a:spcBef>
                          <a:spcPts val="0"/>
                        </a:spcBef>
                        <a:spcAft>
                          <a:spcPts val="0"/>
                        </a:spcAft>
                      </a:pPr>
                      <a:r>
                        <a:rPr lang="en-US" sz="900" dirty="0">
                          <a:solidFill>
                            <a:schemeClr val="bg1"/>
                          </a:solidFill>
                          <a:effectLst/>
                        </a:rPr>
                        <a:t>Place of Incidence: W.R. Myers High School in Taber</a:t>
                      </a:r>
                    </a:p>
                    <a:p>
                      <a:pPr marL="0" marR="0">
                        <a:lnSpc>
                          <a:spcPct val="150000"/>
                        </a:lnSpc>
                        <a:spcBef>
                          <a:spcPts val="0"/>
                        </a:spcBef>
                        <a:spcAft>
                          <a:spcPts val="0"/>
                        </a:spcAft>
                      </a:pPr>
                      <a:r>
                        <a:rPr lang="en-US" sz="900" dirty="0">
                          <a:solidFill>
                            <a:schemeClr val="bg1"/>
                          </a:solidFill>
                          <a:effectLst/>
                        </a:rPr>
                        <a:t>Nature of Incidence: A14-year-old boy walked into his school and began firing at three students in a hallway; as a result of serious childhood Bullying</a:t>
                      </a:r>
                    </a:p>
                    <a:p>
                      <a:pPr marL="0" marR="0">
                        <a:lnSpc>
                          <a:spcPct val="150000"/>
                        </a:lnSpc>
                        <a:spcBef>
                          <a:spcPts val="0"/>
                        </a:spcBef>
                        <a:spcAft>
                          <a:spcPts val="0"/>
                        </a:spcAft>
                      </a:pPr>
                      <a:r>
                        <a:rPr lang="en-US" sz="900" dirty="0">
                          <a:solidFill>
                            <a:schemeClr val="bg1"/>
                          </a:solidFill>
                          <a:effectLst/>
                        </a:rPr>
                        <a:t>Title: W.R. Myers High School shooting; Alberta town tries to understand; </a:t>
                      </a:r>
                      <a:r>
                        <a:rPr lang="en-US" sz="900" b="1" dirty="0">
                          <a:solidFill>
                            <a:schemeClr val="bg1"/>
                          </a:solidFill>
                          <a:effectLst/>
                        </a:rPr>
                        <a:t>One dead, one wounded in Alberta school shooting; Taber teen gets new charge</a:t>
                      </a:r>
                      <a:r>
                        <a:rPr lang="en-US" sz="900" dirty="0">
                          <a:solidFill>
                            <a:schemeClr val="bg1"/>
                          </a:solidFill>
                          <a:effectLst/>
                        </a:rPr>
                        <a:t>; Teen’s illness postpones Taber trial </a:t>
                      </a:r>
                    </a:p>
                    <a:p>
                      <a:pPr marL="0" marR="0">
                        <a:lnSpc>
                          <a:spcPct val="150000"/>
                        </a:lnSpc>
                        <a:spcBef>
                          <a:spcPts val="0"/>
                        </a:spcBef>
                        <a:spcAft>
                          <a:spcPts val="0"/>
                        </a:spcAft>
                      </a:pPr>
                      <a:r>
                        <a:rPr lang="en-US" sz="900" dirty="0">
                          <a:solidFill>
                            <a:schemeClr val="bg1"/>
                          </a:solidFill>
                          <a:effectLst/>
                        </a:rPr>
                        <a:t>Important to note: The shooting took place only eight days after the Columbine High School Massacre in Littleton, Colorado, believed to be a copycat crime.</a:t>
                      </a:r>
                      <a:endParaRPr lang="en-US" sz="900" dirty="0">
                        <a:solidFill>
                          <a:schemeClr val="bg1"/>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24074" marR="24074" marT="0" marB="0">
                    <a:solidFill>
                      <a:schemeClr val="accent1"/>
                    </a:solidFill>
                  </a:tcPr>
                </a:tc>
              </a:tr>
            </a:tbl>
          </a:graphicData>
        </a:graphic>
      </p:graphicFrame>
    </p:spTree>
    <p:extLst>
      <p:ext uri="{BB962C8B-B14F-4D97-AF65-F5344CB8AC3E}">
        <p14:creationId xmlns="" xmlns:p14="http://schemas.microsoft.com/office/powerpoint/2010/main" val="525595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027" y="1219200"/>
            <a:ext cx="8610600" cy="5376672"/>
          </a:xfrm>
        </p:spPr>
        <p:txBody>
          <a:bodyPr>
            <a:normAutofit fontScale="92500" lnSpcReduction="20000"/>
          </a:bodyPr>
          <a:lstStyle/>
          <a:p>
            <a:r>
              <a:rPr lang="en-CA" dirty="0" err="1" smtClean="0"/>
              <a:t>Narrativization</a:t>
            </a:r>
            <a:r>
              <a:rPr lang="en-CA" dirty="0" smtClean="0"/>
              <a:t> of rural AM focus group</a:t>
            </a:r>
          </a:p>
          <a:p>
            <a:pPr lvl="1">
              <a:spcAft>
                <a:spcPts val="1200"/>
              </a:spcAft>
            </a:pPr>
            <a:r>
              <a:rPr lang="en-US" sz="2200" b="1" dirty="0"/>
              <a:t>PROTECTIVE </a:t>
            </a:r>
            <a:r>
              <a:rPr lang="en-US" sz="2200" b="1" dirty="0" smtClean="0"/>
              <a:t>FACTORS: </a:t>
            </a:r>
            <a:r>
              <a:rPr lang="en-US" sz="2200" dirty="0"/>
              <a:t>A</a:t>
            </a:r>
            <a:r>
              <a:rPr lang="en-US" sz="2200" dirty="0" smtClean="0"/>
              <a:t>mple resources are required for a woman to escape an abusive relationship and to live independently</a:t>
            </a:r>
          </a:p>
          <a:p>
            <a:pPr lvl="1">
              <a:spcAft>
                <a:spcPts val="1200"/>
              </a:spcAft>
            </a:pPr>
            <a:r>
              <a:rPr lang="en-US" sz="2200" b="1" dirty="0"/>
              <a:t>INFORMAL </a:t>
            </a:r>
            <a:r>
              <a:rPr lang="en-US" sz="2200" b="1" dirty="0" smtClean="0"/>
              <a:t>SUPPORTS: </a:t>
            </a:r>
            <a:r>
              <a:rPr lang="en-US" sz="2200" dirty="0" smtClean="0"/>
              <a:t>Cultural aspects preclude reporting IPV</a:t>
            </a:r>
          </a:p>
          <a:p>
            <a:pPr lvl="1">
              <a:spcAft>
                <a:spcPts val="1200"/>
              </a:spcAft>
            </a:pPr>
            <a:r>
              <a:rPr lang="en-US" sz="2200" b="1" dirty="0" smtClean="0"/>
              <a:t>FORMAL SERVICES: </a:t>
            </a:r>
            <a:r>
              <a:rPr lang="en-US" sz="2200" dirty="0" smtClean="0"/>
              <a:t>Rural IPV services are limited in range and location, lack staffing, networking, lack funding, and have restricted availability</a:t>
            </a:r>
          </a:p>
          <a:p>
            <a:pPr lvl="1">
              <a:spcAft>
                <a:spcPts val="1200"/>
              </a:spcAft>
            </a:pPr>
            <a:r>
              <a:rPr lang="en-US" sz="2200" b="1" dirty="0"/>
              <a:t>JUSTICE </a:t>
            </a:r>
            <a:r>
              <a:rPr lang="en-US" sz="2200" b="1" dirty="0" smtClean="0"/>
              <a:t>SYSTEM: </a:t>
            </a:r>
            <a:r>
              <a:rPr lang="en-US" sz="2200" dirty="0" smtClean="0"/>
              <a:t>Is reactive and not victim-driven; definition of IPV and DV impacts law, tracking of rates, &amp; available tools</a:t>
            </a:r>
          </a:p>
          <a:p>
            <a:pPr lvl="1">
              <a:spcAft>
                <a:spcPts val="1200"/>
              </a:spcAft>
            </a:pPr>
            <a:r>
              <a:rPr lang="en-US" sz="2200" b="1" dirty="0"/>
              <a:t>LOCAL </a:t>
            </a:r>
            <a:r>
              <a:rPr lang="en-US" sz="2200" b="1" dirty="0" smtClean="0"/>
              <a:t>CONTEXT: </a:t>
            </a:r>
            <a:r>
              <a:rPr lang="en-US" sz="2200" dirty="0" smtClean="0"/>
              <a:t>Lack of confidentiality and privacy promotes ‘closed communities’ who may avoid ‘outside’ interferences</a:t>
            </a:r>
          </a:p>
          <a:p>
            <a:pPr lvl="1">
              <a:spcAft>
                <a:spcPts val="1200"/>
              </a:spcAft>
            </a:pPr>
            <a:r>
              <a:rPr lang="en-US" sz="2200" b="1" dirty="0"/>
              <a:t>IPV PREVENTION PUBLIC </a:t>
            </a:r>
            <a:r>
              <a:rPr lang="en-US" sz="2200" b="1" dirty="0" smtClean="0"/>
              <a:t>EDUCATION: </a:t>
            </a:r>
            <a:r>
              <a:rPr lang="en-US" sz="2200" dirty="0" smtClean="0"/>
              <a:t>Community connection and education are protective factors in creating non-violent communities</a:t>
            </a:r>
            <a:endParaRPr lang="en-US" sz="2200" dirty="0"/>
          </a:p>
          <a:p>
            <a:pPr lvl="1"/>
            <a:endParaRPr lang="en-US" dirty="0"/>
          </a:p>
          <a:p>
            <a:pPr lvl="1"/>
            <a:endParaRPr lang="en-US" dirty="0"/>
          </a:p>
        </p:txBody>
      </p:sp>
      <p:sp>
        <p:nvSpPr>
          <p:cNvPr id="2" name="Title 1"/>
          <p:cNvSpPr>
            <a:spLocks noGrp="1"/>
          </p:cNvSpPr>
          <p:nvPr>
            <p:ph type="title"/>
          </p:nvPr>
        </p:nvSpPr>
        <p:spPr/>
        <p:txBody>
          <a:bodyPr>
            <a:normAutofit/>
          </a:bodyPr>
          <a:lstStyle/>
          <a:p>
            <a:r>
              <a:rPr lang="en-US" dirty="0" smtClean="0"/>
              <a:t>Year Three - Rural Focus Group</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19200"/>
            <a:ext cx="8610600" cy="5376672"/>
          </a:xfrm>
        </p:spPr>
        <p:txBody>
          <a:bodyPr>
            <a:normAutofit lnSpcReduction="10000"/>
          </a:bodyPr>
          <a:lstStyle/>
          <a:p>
            <a:r>
              <a:rPr lang="en-US" dirty="0" smtClean="0"/>
              <a:t>Findings from rural AM focus group</a:t>
            </a:r>
          </a:p>
          <a:p>
            <a:pPr>
              <a:spcAft>
                <a:spcPts val="600"/>
              </a:spcAft>
            </a:pPr>
            <a:r>
              <a:rPr lang="en-US" sz="1100" b="1" dirty="0" smtClean="0"/>
              <a:t>Many </a:t>
            </a:r>
            <a:r>
              <a:rPr lang="en-US" sz="1100" b="1" dirty="0"/>
              <a:t>abused women do not have the resources to leave the abusive relationship and live independently, which creates a sense of hopelessness.</a:t>
            </a:r>
          </a:p>
          <a:p>
            <a:pPr lvl="0">
              <a:spcAft>
                <a:spcPts val="600"/>
              </a:spcAft>
            </a:pPr>
            <a:r>
              <a:rPr lang="en-US" sz="1100" i="1" dirty="0" smtClean="0"/>
              <a:t>“Just </a:t>
            </a:r>
            <a:r>
              <a:rPr lang="en-US" sz="1100" b="1" i="1" dirty="0"/>
              <a:t>transportation </a:t>
            </a:r>
            <a:r>
              <a:rPr lang="en-US" sz="1100" i="1" dirty="0"/>
              <a:t>alone in rural areas, because it’s not like the city where you’ve got a bus you can take—you don’t have a bus, and there’s been lots of women who are off somewhere on some farm, way—you know, like, they can’t escape when that situation comes</a:t>
            </a:r>
            <a:r>
              <a:rPr lang="en-US" sz="1100" i="1" dirty="0" smtClean="0"/>
              <a:t>.” </a:t>
            </a:r>
            <a:r>
              <a:rPr lang="en-US" sz="1100" dirty="0" smtClean="0"/>
              <a:t>(</a:t>
            </a:r>
            <a:r>
              <a:rPr lang="en-US" sz="1100" dirty="0"/>
              <a:t>Lines 312-315 FC9 AM FG) </a:t>
            </a:r>
            <a:endParaRPr lang="en-US" sz="1100" dirty="0" smtClean="0"/>
          </a:p>
          <a:p>
            <a:pPr>
              <a:spcAft>
                <a:spcPts val="600"/>
              </a:spcAft>
            </a:pPr>
            <a:r>
              <a:rPr lang="en-US" sz="1100" i="1" dirty="0"/>
              <a:t>“We also deal within [group A], but their value system, their ideology, their cultural—the </a:t>
            </a:r>
            <a:r>
              <a:rPr lang="en-US" sz="1100" b="1" i="1" dirty="0"/>
              <a:t>cultural aspects </a:t>
            </a:r>
            <a:r>
              <a:rPr lang="en-US" sz="1100" i="1" dirty="0"/>
              <a:t>of their lives are such that if domestic violence occurs, very few report—very few. So I’m wondering if there’s a way of helping without reporting. Reporting is a way of helping, but if they’re not going to report culturally, how can you put in a system that supports help from within versus </a:t>
            </a:r>
            <a:r>
              <a:rPr lang="en-US" sz="1100" b="1" i="1" dirty="0"/>
              <a:t>outside interference</a:t>
            </a:r>
            <a:r>
              <a:rPr lang="en-US" sz="1100" i="1" dirty="0"/>
              <a:t>, which they don’t want.” </a:t>
            </a:r>
            <a:r>
              <a:rPr lang="en-US" sz="1100" dirty="0"/>
              <a:t>(Lines353-360 FC9 AM FG)</a:t>
            </a:r>
          </a:p>
          <a:p>
            <a:pPr>
              <a:spcAft>
                <a:spcPts val="600"/>
              </a:spcAft>
            </a:pPr>
            <a:r>
              <a:rPr lang="en-US" sz="1100" i="1" dirty="0"/>
              <a:t>“Women in this position are so -- </a:t>
            </a:r>
            <a:r>
              <a:rPr lang="en-US" sz="1100" i="1" dirty="0" smtClean="0"/>
              <a:t>they </a:t>
            </a:r>
            <a:r>
              <a:rPr lang="en-US" sz="1100" b="1" i="1" dirty="0" smtClean="0"/>
              <a:t>don’t have any self-esteem, they don’t feel like they’re—they feel powerless</a:t>
            </a:r>
            <a:r>
              <a:rPr lang="en-US" sz="1100" i="1" dirty="0" smtClean="0"/>
              <a:t>. </a:t>
            </a:r>
            <a:r>
              <a:rPr lang="en-US" sz="1100" i="1" dirty="0"/>
              <a:t>So having to meet with an outreach worker and having them to kind of affirm some of their things </a:t>
            </a:r>
            <a:r>
              <a:rPr lang="en-US" sz="1100" i="1" dirty="0" smtClean="0"/>
              <a:t>they’ve </a:t>
            </a:r>
            <a:r>
              <a:rPr lang="en-US" sz="1100" i="1" dirty="0"/>
              <a:t>decided to do—like, they’ve decided to now to leave this person and leave the abuse. And a lot of women will go back because they flounder, they don’t know what they can do. So I mean, I’m thinking of one particular case where the outreach workers really helped this person to take a different path, and that has been really great.”</a:t>
            </a:r>
            <a:r>
              <a:rPr lang="en-US" sz="1100" dirty="0"/>
              <a:t>(Lines 247-254 FC9 AM FG)</a:t>
            </a:r>
          </a:p>
          <a:p>
            <a:pPr>
              <a:spcAft>
                <a:spcPts val="600"/>
              </a:spcAft>
            </a:pPr>
            <a:r>
              <a:rPr lang="en-US" sz="1100" i="1" dirty="0"/>
              <a:t>“…So there’s people that want to leave the situation, but the </a:t>
            </a:r>
            <a:r>
              <a:rPr lang="en-US" sz="1100" b="1" i="1" dirty="0"/>
              <a:t>majority want to remain, and our problem is we don’t have a decent system to redo that</a:t>
            </a:r>
            <a:r>
              <a:rPr lang="en-US" sz="1100" i="1" dirty="0"/>
              <a:t>—to bring that family back together—in my view”</a:t>
            </a:r>
            <a:r>
              <a:rPr lang="en-US" sz="1100" dirty="0"/>
              <a:t> (Lines 136-138 FC9 AM FG)</a:t>
            </a:r>
          </a:p>
          <a:p>
            <a:pPr>
              <a:spcAft>
                <a:spcPts val="600"/>
              </a:spcAft>
            </a:pPr>
            <a:r>
              <a:rPr lang="en-US" sz="1100" i="1" dirty="0"/>
              <a:t> “And I think because of that </a:t>
            </a:r>
            <a:r>
              <a:rPr lang="en-US" sz="1100" b="1" i="1" dirty="0"/>
              <a:t>shooting that happened a number of years ago, </a:t>
            </a:r>
            <a:r>
              <a:rPr lang="en-US" sz="1100" b="1" i="1" dirty="0" smtClean="0"/>
              <a:t>[people are ] a </a:t>
            </a:r>
            <a:r>
              <a:rPr lang="en-US" sz="1100" b="1" i="1" dirty="0"/>
              <a:t>lot more open to receiving supports, and the teachers are a lot more willing to allow some of our staff to come in </a:t>
            </a:r>
            <a:r>
              <a:rPr lang="en-US" sz="1100" i="1" dirty="0"/>
              <a:t>and say, “This is what we do”—“Oh, yeah, great. Here are some times you can help”—and so on. So I think this community has some real strengths in having gone through some really deep water, and it shows years later as we try to come in and support the schools in this way.”</a:t>
            </a:r>
            <a:r>
              <a:rPr lang="en-US" sz="1100" dirty="0"/>
              <a:t> (Lines 632-638 FC9 AM FG)</a:t>
            </a:r>
          </a:p>
          <a:p>
            <a:pPr>
              <a:spcAft>
                <a:spcPts val="600"/>
              </a:spcAft>
            </a:pPr>
            <a:r>
              <a:rPr lang="en-US" sz="1100" i="1" dirty="0"/>
              <a:t>“there needs to be </a:t>
            </a:r>
            <a:r>
              <a:rPr lang="en-US" sz="1100" b="1" i="1" dirty="0"/>
              <a:t>more education and more prevention </a:t>
            </a:r>
            <a:r>
              <a:rPr lang="en-US" sz="1100" i="1" dirty="0"/>
              <a:t>to try and stop men from being violent as best we can so we can avoid this.” </a:t>
            </a:r>
            <a:r>
              <a:rPr lang="en-US" sz="1100" dirty="0"/>
              <a:t>(Line 189-196 FC9 AM FG</a:t>
            </a:r>
            <a:r>
              <a:rPr lang="en-US" sz="1100" dirty="0" smtClean="0"/>
              <a:t>)</a:t>
            </a:r>
          </a:p>
          <a:p>
            <a:pPr lvl="0"/>
            <a:endParaRPr lang="en-US" sz="1100" dirty="0"/>
          </a:p>
          <a:p>
            <a:endParaRPr lang="en-US" dirty="0"/>
          </a:p>
        </p:txBody>
      </p:sp>
      <p:sp>
        <p:nvSpPr>
          <p:cNvPr id="2" name="Title 1"/>
          <p:cNvSpPr>
            <a:spLocks noGrp="1"/>
          </p:cNvSpPr>
          <p:nvPr>
            <p:ph type="title"/>
          </p:nvPr>
        </p:nvSpPr>
        <p:spPr/>
        <p:txBody>
          <a:bodyPr>
            <a:normAutofit/>
          </a:bodyPr>
          <a:lstStyle/>
          <a:p>
            <a:r>
              <a:rPr lang="en-US" dirty="0" smtClean="0"/>
              <a:t>Year Three - Rural Focus Group</a:t>
            </a:r>
            <a:endParaRPr lang="en-US" dirty="0"/>
          </a:p>
        </p:txBody>
      </p:sp>
    </p:spTree>
    <p:extLst>
      <p:ext uri="{BB962C8B-B14F-4D97-AF65-F5344CB8AC3E}">
        <p14:creationId xmlns="" xmlns:p14="http://schemas.microsoft.com/office/powerpoint/2010/main" val="3876098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91" y="1167245"/>
            <a:ext cx="8610600" cy="5715000"/>
          </a:xfrm>
        </p:spPr>
        <p:txBody>
          <a:bodyPr>
            <a:normAutofit fontScale="62500" lnSpcReduction="20000"/>
          </a:bodyPr>
          <a:lstStyle/>
          <a:p>
            <a:r>
              <a:rPr lang="en-CA" sz="4000" dirty="0" err="1" smtClean="0"/>
              <a:t>Narrativization</a:t>
            </a:r>
            <a:r>
              <a:rPr lang="en-CA" sz="4000" dirty="0" smtClean="0"/>
              <a:t> of rural PM focus group</a:t>
            </a:r>
          </a:p>
          <a:p>
            <a:pPr lvl="1">
              <a:spcAft>
                <a:spcPts val="1200"/>
              </a:spcAft>
            </a:pPr>
            <a:r>
              <a:rPr lang="en-US" sz="3100" b="1" dirty="0"/>
              <a:t>PROTECTIVE </a:t>
            </a:r>
            <a:r>
              <a:rPr lang="en-US" sz="3100" b="1" dirty="0" smtClean="0"/>
              <a:t>FACTORS: </a:t>
            </a:r>
            <a:r>
              <a:rPr lang="en-US" sz="3100" dirty="0" smtClean="0"/>
              <a:t>Resources for independent living and family/parenting support</a:t>
            </a:r>
          </a:p>
          <a:p>
            <a:pPr lvl="1">
              <a:spcAft>
                <a:spcPts val="1200"/>
              </a:spcAft>
            </a:pPr>
            <a:r>
              <a:rPr lang="en-US" sz="3100" b="1" dirty="0" smtClean="0"/>
              <a:t>INFORMAL SUPPORTS: </a:t>
            </a:r>
            <a:r>
              <a:rPr lang="en-US" sz="3100" dirty="0"/>
              <a:t>Reporting IPV is difficult in this rural community and those surrounding </a:t>
            </a:r>
            <a:r>
              <a:rPr lang="en-US" sz="3100" dirty="0" smtClean="0"/>
              <a:t>it. The LGM cultural norm is against acknowledging that IPV exists.</a:t>
            </a:r>
          </a:p>
          <a:p>
            <a:pPr lvl="1">
              <a:spcAft>
                <a:spcPts val="1200"/>
              </a:spcAft>
            </a:pPr>
            <a:r>
              <a:rPr lang="en-US" sz="3100" b="1" dirty="0"/>
              <a:t>FORMAL SERVICES</a:t>
            </a:r>
            <a:r>
              <a:rPr lang="en-US" sz="3100" b="1" dirty="0" smtClean="0"/>
              <a:t>: </a:t>
            </a:r>
            <a:r>
              <a:rPr lang="en-US" sz="3100" dirty="0"/>
              <a:t>W</a:t>
            </a:r>
            <a:r>
              <a:rPr lang="en-US" sz="3100" dirty="0" smtClean="0"/>
              <a:t>orking </a:t>
            </a:r>
            <a:r>
              <a:rPr lang="en-US" sz="3100" dirty="0"/>
              <a:t>with LGM abused </a:t>
            </a:r>
            <a:r>
              <a:rPr lang="en-US" sz="3100" dirty="0" smtClean="0"/>
              <a:t>women that have </a:t>
            </a:r>
            <a:r>
              <a:rPr lang="en-US" sz="3100" dirty="0"/>
              <a:t>multiple </a:t>
            </a:r>
            <a:r>
              <a:rPr lang="en-US" sz="3100" dirty="0" smtClean="0"/>
              <a:t>barriers; </a:t>
            </a:r>
            <a:r>
              <a:rPr lang="en-US" sz="3100" dirty="0"/>
              <a:t>work to build LGM trust and employ creative strategies to work with the LGM </a:t>
            </a:r>
            <a:r>
              <a:rPr lang="en-US" sz="3100" dirty="0" smtClean="0"/>
              <a:t>community</a:t>
            </a:r>
            <a:endParaRPr lang="en-US" sz="3100" dirty="0"/>
          </a:p>
          <a:p>
            <a:pPr lvl="1">
              <a:spcAft>
                <a:spcPts val="1200"/>
              </a:spcAft>
            </a:pPr>
            <a:r>
              <a:rPr lang="en-US" sz="3100" b="1" dirty="0" smtClean="0"/>
              <a:t>JUSTICE SYSTEM: </a:t>
            </a:r>
            <a:r>
              <a:rPr lang="en-US" sz="3100" dirty="0" smtClean="0"/>
              <a:t>Supporting </a:t>
            </a:r>
            <a:r>
              <a:rPr lang="en-US" sz="3100" dirty="0"/>
              <a:t>abused women through the legal process was identified as important but the question of how </a:t>
            </a:r>
            <a:r>
              <a:rPr lang="en-US" sz="3100" dirty="0" smtClean="0"/>
              <a:t>they can </a:t>
            </a:r>
            <a:r>
              <a:rPr lang="en-US" sz="3100" dirty="0"/>
              <a:t>be protected long-term (e.g. after jail term is served</a:t>
            </a:r>
            <a:r>
              <a:rPr lang="en-US" sz="3100" dirty="0" smtClean="0"/>
              <a:t>)</a:t>
            </a:r>
          </a:p>
          <a:p>
            <a:pPr lvl="1">
              <a:spcAft>
                <a:spcPts val="1200"/>
              </a:spcAft>
            </a:pPr>
            <a:r>
              <a:rPr lang="en-US" sz="3100" b="1" dirty="0" smtClean="0"/>
              <a:t>LOCAL CONTEXT: </a:t>
            </a:r>
            <a:r>
              <a:rPr lang="en-US" sz="3100" dirty="0"/>
              <a:t>LGM community deeply ingrained complex belief about things such as male dominance, ‘Sunday Gatherings’, lack of soaps, etc., and limited exposure to </a:t>
            </a:r>
            <a:r>
              <a:rPr lang="en-US" sz="3100" dirty="0" smtClean="0"/>
              <a:t>learning</a:t>
            </a:r>
          </a:p>
          <a:p>
            <a:pPr lvl="1">
              <a:spcAft>
                <a:spcPts val="1200"/>
              </a:spcAft>
            </a:pPr>
            <a:r>
              <a:rPr lang="en-US" sz="3100" b="1" dirty="0" smtClean="0"/>
              <a:t>IPV </a:t>
            </a:r>
            <a:r>
              <a:rPr lang="en-US" sz="3100" b="1" dirty="0"/>
              <a:t>PREVENTION PUBLIC </a:t>
            </a:r>
            <a:r>
              <a:rPr lang="en-US" sz="3100" b="1" dirty="0" smtClean="0"/>
              <a:t>EDUCATION: </a:t>
            </a:r>
            <a:r>
              <a:rPr lang="en-US" sz="3100" dirty="0"/>
              <a:t>E</a:t>
            </a:r>
            <a:r>
              <a:rPr lang="en-US" sz="3100" dirty="0" smtClean="0"/>
              <a:t>ducate</a:t>
            </a:r>
            <a:r>
              <a:rPr lang="en-US" sz="3100" dirty="0"/>
              <a:t>, empower and do not turn a blind-eye </a:t>
            </a:r>
            <a:r>
              <a:rPr lang="en-US" sz="2600" dirty="0"/>
              <a:t>to what is happening or attribute it solely to LGM </a:t>
            </a:r>
            <a:r>
              <a:rPr lang="en-US" sz="2600" dirty="0" smtClean="0"/>
              <a:t>culture</a:t>
            </a:r>
            <a:endParaRPr lang="en-US" sz="2600" dirty="0"/>
          </a:p>
          <a:p>
            <a:pPr lvl="1">
              <a:spcAft>
                <a:spcPts val="1200"/>
              </a:spcAft>
            </a:pPr>
            <a:endParaRPr lang="en-US" dirty="0"/>
          </a:p>
          <a:p>
            <a:pPr lvl="1"/>
            <a:endParaRPr lang="en-US" dirty="0"/>
          </a:p>
        </p:txBody>
      </p:sp>
      <p:sp>
        <p:nvSpPr>
          <p:cNvPr id="2" name="Title 1"/>
          <p:cNvSpPr>
            <a:spLocks noGrp="1"/>
          </p:cNvSpPr>
          <p:nvPr>
            <p:ph type="title"/>
          </p:nvPr>
        </p:nvSpPr>
        <p:spPr/>
        <p:txBody>
          <a:bodyPr>
            <a:normAutofit/>
          </a:bodyPr>
          <a:lstStyle/>
          <a:p>
            <a:r>
              <a:rPr lang="en-US" dirty="0" smtClean="0"/>
              <a:t>Year Three - Rural Focus Group</a:t>
            </a:r>
            <a:endParaRPr lang="en-US" dirty="0"/>
          </a:p>
        </p:txBody>
      </p:sp>
    </p:spTree>
    <p:extLst>
      <p:ext uri="{BB962C8B-B14F-4D97-AF65-F5344CB8AC3E}">
        <p14:creationId xmlns="" xmlns:p14="http://schemas.microsoft.com/office/powerpoint/2010/main" val="2059060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1510</TotalTime>
  <Words>4732</Words>
  <Application>Microsoft Office PowerPoint</Application>
  <PresentationFormat>On-screen Show (4:3)</PresentationFormat>
  <Paragraphs>691</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 RURAL AND NORTHERN           COMMUNITY RESPONSE TO INTIMATE PARTNER VIOLENCE:   Alberta Year Three Focus Group Data Analysis Summary  </vt:lpstr>
      <vt:lpstr>YEAR THREE FOCUS GROUPS</vt:lpstr>
      <vt:lpstr>   RURAL FOCUS GROUPS</vt:lpstr>
      <vt:lpstr>Year Three - Rural Focus Group</vt:lpstr>
      <vt:lpstr>Year Three - Rural Focus Group</vt:lpstr>
      <vt:lpstr>Year Three - Rural Focus Group</vt:lpstr>
      <vt:lpstr>Year Three - Rural Focus Group</vt:lpstr>
      <vt:lpstr>Year Three - Rural Focus Group</vt:lpstr>
      <vt:lpstr>Year Three - Rural Focus Group</vt:lpstr>
      <vt:lpstr>Year Three - Rural Focus Group</vt:lpstr>
      <vt:lpstr>NORTHERN FOCUS GROUPS</vt:lpstr>
      <vt:lpstr>Year Three - Northern Focus Group</vt:lpstr>
      <vt:lpstr>Year Three - Northern Focus Group </vt:lpstr>
      <vt:lpstr>Year Three – Northern Focus Group</vt:lpstr>
      <vt:lpstr>Year Three – Northern Focus Group</vt:lpstr>
      <vt:lpstr>RURAL AND NORTHERN FOCUS GROUPS</vt:lpstr>
      <vt:lpstr>RURAL AND NORTHERN FOCUS GROUPS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Saskatchewan Year Three</dc:title>
  <dc:creator>hamptoma</dc:creator>
  <cp:lastModifiedBy>bishopa</cp:lastModifiedBy>
  <cp:revision>109</cp:revision>
  <dcterms:created xsi:type="dcterms:W3CDTF">2006-08-16T00:00:00Z</dcterms:created>
  <dcterms:modified xsi:type="dcterms:W3CDTF">2016-03-16T17:40:27Z</dcterms:modified>
</cp:coreProperties>
</file>