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75" r:id="rId4"/>
    <p:sldId id="270" r:id="rId5"/>
    <p:sldId id="261" r:id="rId6"/>
    <p:sldId id="276" r:id="rId7"/>
    <p:sldId id="263" r:id="rId8"/>
    <p:sldId id="264" r:id="rId9"/>
    <p:sldId id="269" r:id="rId10"/>
    <p:sldId id="262" r:id="rId11"/>
    <p:sldId id="271" r:id="rId12"/>
    <p:sldId id="272" r:id="rId13"/>
    <p:sldId id="273" r:id="rId14"/>
    <p:sldId id="274" r:id="rId1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4804" autoAdjust="0"/>
    <p:restoredTop sz="60000" autoAdjust="0"/>
  </p:normalViewPr>
  <p:slideViewPr>
    <p:cSldViewPr snapToGrid="0">
      <p:cViewPr varScale="1">
        <p:scale>
          <a:sx n="116" d="100"/>
          <a:sy n="116" d="100"/>
        </p:scale>
        <p:origin x="-132" y="-13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6" d="100"/>
          <a:sy n="86" d="100"/>
        </p:scale>
        <p:origin x="-3792" y="-96"/>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571895-2D6A-4FE8-9E5D-4B212C217CD1}"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CA"/>
        </a:p>
      </dgm:t>
    </dgm:pt>
    <dgm:pt modelId="{ED113215-1768-4BF4-8080-7F7869E6200B}">
      <dgm:prSet phldrT="[Text]"/>
      <dgm:spPr>
        <a:effectLst>
          <a:glow rad="228600">
            <a:schemeClr val="accent4">
              <a:satMod val="175000"/>
              <a:alpha val="40000"/>
            </a:schemeClr>
          </a:glow>
        </a:effectLst>
      </dgm:spPr>
      <dgm:t>
        <a:bodyPr/>
        <a:lstStyle/>
        <a:p>
          <a:r>
            <a:rPr lang="en-CA" dirty="0" smtClean="0"/>
            <a:t>COMMUNITY REPORT</a:t>
          </a:r>
          <a:endParaRPr lang="en-CA" dirty="0"/>
        </a:p>
      </dgm:t>
    </dgm:pt>
    <dgm:pt modelId="{667B254F-6433-420E-9833-23DDA3EB20E1}" type="parTrans" cxnId="{08B3BF2B-093A-498C-86B4-7B826A66B5FB}">
      <dgm:prSet/>
      <dgm:spPr/>
      <dgm:t>
        <a:bodyPr/>
        <a:lstStyle/>
        <a:p>
          <a:endParaRPr lang="en-CA"/>
        </a:p>
      </dgm:t>
    </dgm:pt>
    <dgm:pt modelId="{44962850-A1FC-4BE9-B9C7-DCC444BD37B6}" type="sibTrans" cxnId="{08B3BF2B-093A-498C-86B4-7B826A66B5FB}">
      <dgm:prSet/>
      <dgm:spPr/>
      <dgm:t>
        <a:bodyPr/>
        <a:lstStyle/>
        <a:p>
          <a:endParaRPr lang="en-CA"/>
        </a:p>
      </dgm:t>
    </dgm:pt>
    <dgm:pt modelId="{DF10D591-FBA9-47AD-9FA5-21785FDA68D0}">
      <dgm:prSet phldrT="[Text]"/>
      <dgm:spPr>
        <a:effectLst>
          <a:glow rad="228600">
            <a:schemeClr val="accent4">
              <a:satMod val="175000"/>
              <a:alpha val="40000"/>
            </a:schemeClr>
          </a:glow>
        </a:effectLst>
      </dgm:spPr>
      <dgm:t>
        <a:bodyPr/>
        <a:lstStyle/>
        <a:p>
          <a:r>
            <a:rPr lang="en-CA" dirty="0" smtClean="0"/>
            <a:t>RESOLVE NEWSLETTER ARTICLES</a:t>
          </a:r>
          <a:endParaRPr lang="en-CA" dirty="0"/>
        </a:p>
      </dgm:t>
    </dgm:pt>
    <dgm:pt modelId="{6BE977CA-C1EA-4FCC-BD4B-D428994E6BB0}" type="parTrans" cxnId="{50E66DE2-C339-44AF-B968-CBAF28F38141}">
      <dgm:prSet/>
      <dgm:spPr/>
      <dgm:t>
        <a:bodyPr/>
        <a:lstStyle/>
        <a:p>
          <a:endParaRPr lang="en-CA"/>
        </a:p>
      </dgm:t>
    </dgm:pt>
    <dgm:pt modelId="{F54A4C61-6D30-4ED2-B06B-209C40C8592B}" type="sibTrans" cxnId="{50E66DE2-C339-44AF-B968-CBAF28F38141}">
      <dgm:prSet/>
      <dgm:spPr/>
      <dgm:t>
        <a:bodyPr/>
        <a:lstStyle/>
        <a:p>
          <a:endParaRPr lang="en-CA"/>
        </a:p>
      </dgm:t>
    </dgm:pt>
    <dgm:pt modelId="{CCB14625-EE52-4291-B40A-FAB753727CBD}">
      <dgm:prSet phldrT="[Text]"/>
      <dgm:spPr>
        <a:effectLst>
          <a:glow rad="228600">
            <a:schemeClr val="accent4">
              <a:satMod val="175000"/>
              <a:alpha val="40000"/>
            </a:schemeClr>
          </a:glow>
        </a:effectLst>
      </dgm:spPr>
      <dgm:t>
        <a:bodyPr/>
        <a:lstStyle/>
        <a:p>
          <a:r>
            <a:rPr lang="en-CA" dirty="0" smtClean="0"/>
            <a:t>LOCAL &amp; INTERNATIONAL CONFERENCES</a:t>
          </a:r>
          <a:endParaRPr lang="en-CA" dirty="0"/>
        </a:p>
      </dgm:t>
    </dgm:pt>
    <dgm:pt modelId="{7D098013-FEED-4C82-949B-B3F03F1AE8F4}" type="parTrans" cxnId="{2DF194E9-4395-4103-A45C-822C7AEFC6F2}">
      <dgm:prSet/>
      <dgm:spPr/>
      <dgm:t>
        <a:bodyPr/>
        <a:lstStyle/>
        <a:p>
          <a:endParaRPr lang="en-CA"/>
        </a:p>
      </dgm:t>
    </dgm:pt>
    <dgm:pt modelId="{98BEBD90-8B13-4D23-AAB3-F92C7C643CD6}" type="sibTrans" cxnId="{2DF194E9-4395-4103-A45C-822C7AEFC6F2}">
      <dgm:prSet/>
      <dgm:spPr/>
      <dgm:t>
        <a:bodyPr/>
        <a:lstStyle/>
        <a:p>
          <a:endParaRPr lang="en-CA"/>
        </a:p>
      </dgm:t>
    </dgm:pt>
    <dgm:pt modelId="{DE138CFC-929F-4332-A2FF-1733D0647EAD}">
      <dgm:prSet phldrT="[Text]"/>
      <dgm:spPr>
        <a:effectLst>
          <a:glow rad="228600">
            <a:schemeClr val="accent4">
              <a:satMod val="175000"/>
              <a:alpha val="40000"/>
            </a:schemeClr>
          </a:glow>
        </a:effectLst>
      </dgm:spPr>
      <dgm:t>
        <a:bodyPr/>
        <a:lstStyle/>
        <a:p>
          <a:r>
            <a:rPr lang="en-CA" dirty="0" smtClean="0"/>
            <a:t>MEDIA WORKSHOPS</a:t>
          </a:r>
          <a:endParaRPr lang="en-CA" dirty="0"/>
        </a:p>
      </dgm:t>
    </dgm:pt>
    <dgm:pt modelId="{22E6DBAA-5157-4019-971B-FA0EA852FBFA}" type="parTrans" cxnId="{D1858A44-16E7-4879-AC4D-7FE78DD16DB6}">
      <dgm:prSet/>
      <dgm:spPr/>
      <dgm:t>
        <a:bodyPr/>
        <a:lstStyle/>
        <a:p>
          <a:endParaRPr lang="en-CA"/>
        </a:p>
      </dgm:t>
    </dgm:pt>
    <dgm:pt modelId="{BC84CE6F-5ED1-44C7-A1F1-7C1FD5D08B32}" type="sibTrans" cxnId="{D1858A44-16E7-4879-AC4D-7FE78DD16DB6}">
      <dgm:prSet/>
      <dgm:spPr/>
      <dgm:t>
        <a:bodyPr/>
        <a:lstStyle/>
        <a:p>
          <a:endParaRPr lang="en-CA"/>
        </a:p>
      </dgm:t>
    </dgm:pt>
    <dgm:pt modelId="{7CA64570-7AF6-413C-BC24-0D4AFE7E976C}">
      <dgm:prSet phldrT="[Text]"/>
      <dgm:spPr>
        <a:effectLst>
          <a:glow rad="228600">
            <a:schemeClr val="accent4">
              <a:satMod val="175000"/>
              <a:alpha val="40000"/>
            </a:schemeClr>
          </a:glow>
        </a:effectLst>
      </dgm:spPr>
      <dgm:t>
        <a:bodyPr/>
        <a:lstStyle/>
        <a:p>
          <a:r>
            <a:rPr lang="en-CA" dirty="0" smtClean="0"/>
            <a:t>TELECONFERENCE MEETINGS</a:t>
          </a:r>
          <a:endParaRPr lang="en-CA" dirty="0"/>
        </a:p>
      </dgm:t>
    </dgm:pt>
    <dgm:pt modelId="{4904EFAA-B224-4C23-A6BA-52B627FEBDF6}" type="parTrans" cxnId="{519B7B22-DBA5-41FA-9196-E572E306A2EB}">
      <dgm:prSet/>
      <dgm:spPr/>
      <dgm:t>
        <a:bodyPr/>
        <a:lstStyle/>
        <a:p>
          <a:endParaRPr lang="en-CA"/>
        </a:p>
      </dgm:t>
    </dgm:pt>
    <dgm:pt modelId="{DC42C34C-252D-4A45-A6D8-7A954F3BD443}" type="sibTrans" cxnId="{519B7B22-DBA5-41FA-9196-E572E306A2EB}">
      <dgm:prSet/>
      <dgm:spPr/>
      <dgm:t>
        <a:bodyPr/>
        <a:lstStyle/>
        <a:p>
          <a:endParaRPr lang="en-CA"/>
        </a:p>
      </dgm:t>
    </dgm:pt>
    <dgm:pt modelId="{B130C8D4-AA66-4538-9EFA-765D426AB7F6}">
      <dgm:prSet/>
      <dgm:spPr>
        <a:effectLst>
          <a:glow rad="228600">
            <a:schemeClr val="accent4">
              <a:satMod val="175000"/>
              <a:alpha val="40000"/>
            </a:schemeClr>
          </a:glow>
        </a:effectLst>
      </dgm:spPr>
      <dgm:t>
        <a:bodyPr/>
        <a:lstStyle/>
        <a:p>
          <a:r>
            <a:rPr lang="en-CA" dirty="0" smtClean="0"/>
            <a:t>PUBLICATIONS FOR ACADEMIC JOURNALS</a:t>
          </a:r>
          <a:endParaRPr lang="en-CA" dirty="0"/>
        </a:p>
      </dgm:t>
    </dgm:pt>
    <dgm:pt modelId="{C3FEFAB4-AB5D-448B-8806-AD6C4A4C0C17}" type="parTrans" cxnId="{4E28CFD5-3ECC-45FD-B7A6-5D99F1D82B30}">
      <dgm:prSet/>
      <dgm:spPr/>
      <dgm:t>
        <a:bodyPr/>
        <a:lstStyle/>
        <a:p>
          <a:endParaRPr lang="en-CA"/>
        </a:p>
      </dgm:t>
    </dgm:pt>
    <dgm:pt modelId="{BC2D1F57-E30F-403A-88BE-B1CC30F46658}" type="sibTrans" cxnId="{4E28CFD5-3ECC-45FD-B7A6-5D99F1D82B30}">
      <dgm:prSet/>
      <dgm:spPr/>
      <dgm:t>
        <a:bodyPr/>
        <a:lstStyle/>
        <a:p>
          <a:endParaRPr lang="en-CA"/>
        </a:p>
      </dgm:t>
    </dgm:pt>
    <dgm:pt modelId="{753DEE45-72D6-4100-9A08-7185A2062242}" type="pres">
      <dgm:prSet presAssocID="{D2571895-2D6A-4FE8-9E5D-4B212C217CD1}" presName="diagram" presStyleCnt="0">
        <dgm:presLayoutVars>
          <dgm:dir/>
          <dgm:resizeHandles val="exact"/>
        </dgm:presLayoutVars>
      </dgm:prSet>
      <dgm:spPr/>
      <dgm:t>
        <a:bodyPr/>
        <a:lstStyle/>
        <a:p>
          <a:endParaRPr lang="en-CA"/>
        </a:p>
      </dgm:t>
    </dgm:pt>
    <dgm:pt modelId="{3BF4CCB3-E511-42A7-9375-BE6A166E53D9}" type="pres">
      <dgm:prSet presAssocID="{ED113215-1768-4BF4-8080-7F7869E6200B}" presName="node" presStyleLbl="node1" presStyleIdx="0" presStyleCnt="6">
        <dgm:presLayoutVars>
          <dgm:bulletEnabled val="1"/>
        </dgm:presLayoutVars>
      </dgm:prSet>
      <dgm:spPr/>
      <dgm:t>
        <a:bodyPr/>
        <a:lstStyle/>
        <a:p>
          <a:endParaRPr lang="en-CA"/>
        </a:p>
      </dgm:t>
    </dgm:pt>
    <dgm:pt modelId="{14521B6E-9CFC-46AC-9E70-D652785F1067}" type="pres">
      <dgm:prSet presAssocID="{44962850-A1FC-4BE9-B9C7-DCC444BD37B6}" presName="sibTrans" presStyleCnt="0"/>
      <dgm:spPr/>
    </dgm:pt>
    <dgm:pt modelId="{E67FDD5B-E526-43B3-B4D2-D4842D1E40A0}" type="pres">
      <dgm:prSet presAssocID="{DF10D591-FBA9-47AD-9FA5-21785FDA68D0}" presName="node" presStyleLbl="node1" presStyleIdx="1" presStyleCnt="6">
        <dgm:presLayoutVars>
          <dgm:bulletEnabled val="1"/>
        </dgm:presLayoutVars>
      </dgm:prSet>
      <dgm:spPr/>
      <dgm:t>
        <a:bodyPr/>
        <a:lstStyle/>
        <a:p>
          <a:endParaRPr lang="en-CA"/>
        </a:p>
      </dgm:t>
    </dgm:pt>
    <dgm:pt modelId="{3C744A5F-383B-4239-BAEA-FB732ADDB108}" type="pres">
      <dgm:prSet presAssocID="{F54A4C61-6D30-4ED2-B06B-209C40C8592B}" presName="sibTrans" presStyleCnt="0"/>
      <dgm:spPr/>
    </dgm:pt>
    <dgm:pt modelId="{0045EAD3-E934-49D2-91D6-26017BCC0C98}" type="pres">
      <dgm:prSet presAssocID="{CCB14625-EE52-4291-B40A-FAB753727CBD}" presName="node" presStyleLbl="node1" presStyleIdx="2" presStyleCnt="6">
        <dgm:presLayoutVars>
          <dgm:bulletEnabled val="1"/>
        </dgm:presLayoutVars>
      </dgm:prSet>
      <dgm:spPr/>
      <dgm:t>
        <a:bodyPr/>
        <a:lstStyle/>
        <a:p>
          <a:endParaRPr lang="en-CA"/>
        </a:p>
      </dgm:t>
    </dgm:pt>
    <dgm:pt modelId="{C7AB4A26-68DA-4960-B9E3-5CC6982E32B4}" type="pres">
      <dgm:prSet presAssocID="{98BEBD90-8B13-4D23-AAB3-F92C7C643CD6}" presName="sibTrans" presStyleCnt="0"/>
      <dgm:spPr/>
    </dgm:pt>
    <dgm:pt modelId="{BB6F3F9C-C3AC-4A10-95BF-A631CE14D71A}" type="pres">
      <dgm:prSet presAssocID="{DE138CFC-929F-4332-A2FF-1733D0647EAD}" presName="node" presStyleLbl="node1" presStyleIdx="3" presStyleCnt="6">
        <dgm:presLayoutVars>
          <dgm:bulletEnabled val="1"/>
        </dgm:presLayoutVars>
      </dgm:prSet>
      <dgm:spPr/>
      <dgm:t>
        <a:bodyPr/>
        <a:lstStyle/>
        <a:p>
          <a:endParaRPr lang="en-CA"/>
        </a:p>
      </dgm:t>
    </dgm:pt>
    <dgm:pt modelId="{11B0CA38-B9B5-4B42-A1C5-68AC86096E9A}" type="pres">
      <dgm:prSet presAssocID="{BC84CE6F-5ED1-44C7-A1F1-7C1FD5D08B32}" presName="sibTrans" presStyleCnt="0"/>
      <dgm:spPr/>
    </dgm:pt>
    <dgm:pt modelId="{08F2F74D-2294-4E76-8615-7F96B51E0E62}" type="pres">
      <dgm:prSet presAssocID="{7CA64570-7AF6-413C-BC24-0D4AFE7E976C}" presName="node" presStyleLbl="node1" presStyleIdx="4" presStyleCnt="6">
        <dgm:presLayoutVars>
          <dgm:bulletEnabled val="1"/>
        </dgm:presLayoutVars>
      </dgm:prSet>
      <dgm:spPr/>
      <dgm:t>
        <a:bodyPr/>
        <a:lstStyle/>
        <a:p>
          <a:endParaRPr lang="en-CA"/>
        </a:p>
      </dgm:t>
    </dgm:pt>
    <dgm:pt modelId="{282251AE-1081-4828-A7BE-786C26D8F650}" type="pres">
      <dgm:prSet presAssocID="{DC42C34C-252D-4A45-A6D8-7A954F3BD443}" presName="sibTrans" presStyleCnt="0"/>
      <dgm:spPr/>
    </dgm:pt>
    <dgm:pt modelId="{2BBF4823-10B1-42D6-AD73-762D0432E0B6}" type="pres">
      <dgm:prSet presAssocID="{B130C8D4-AA66-4538-9EFA-765D426AB7F6}" presName="node" presStyleLbl="node1" presStyleIdx="5" presStyleCnt="6">
        <dgm:presLayoutVars>
          <dgm:bulletEnabled val="1"/>
        </dgm:presLayoutVars>
      </dgm:prSet>
      <dgm:spPr/>
      <dgm:t>
        <a:bodyPr/>
        <a:lstStyle/>
        <a:p>
          <a:endParaRPr lang="en-CA"/>
        </a:p>
      </dgm:t>
    </dgm:pt>
  </dgm:ptLst>
  <dgm:cxnLst>
    <dgm:cxn modelId="{A3CC431D-CEA7-4EB0-85FF-1527D4FF55A5}" type="presOf" srcId="{7CA64570-7AF6-413C-BC24-0D4AFE7E976C}" destId="{08F2F74D-2294-4E76-8615-7F96B51E0E62}" srcOrd="0" destOrd="0" presId="urn:microsoft.com/office/officeart/2005/8/layout/default#1"/>
    <dgm:cxn modelId="{08B3BF2B-093A-498C-86B4-7B826A66B5FB}" srcId="{D2571895-2D6A-4FE8-9E5D-4B212C217CD1}" destId="{ED113215-1768-4BF4-8080-7F7869E6200B}" srcOrd="0" destOrd="0" parTransId="{667B254F-6433-420E-9833-23DDA3EB20E1}" sibTransId="{44962850-A1FC-4BE9-B9C7-DCC444BD37B6}"/>
    <dgm:cxn modelId="{46DD4D96-3B31-4C22-BAF4-1E839856ADB0}" type="presOf" srcId="{DE138CFC-929F-4332-A2FF-1733D0647EAD}" destId="{BB6F3F9C-C3AC-4A10-95BF-A631CE14D71A}" srcOrd="0" destOrd="0" presId="urn:microsoft.com/office/officeart/2005/8/layout/default#1"/>
    <dgm:cxn modelId="{519B7B22-DBA5-41FA-9196-E572E306A2EB}" srcId="{D2571895-2D6A-4FE8-9E5D-4B212C217CD1}" destId="{7CA64570-7AF6-413C-BC24-0D4AFE7E976C}" srcOrd="4" destOrd="0" parTransId="{4904EFAA-B224-4C23-A6BA-52B627FEBDF6}" sibTransId="{DC42C34C-252D-4A45-A6D8-7A954F3BD443}"/>
    <dgm:cxn modelId="{D1858A44-16E7-4879-AC4D-7FE78DD16DB6}" srcId="{D2571895-2D6A-4FE8-9E5D-4B212C217CD1}" destId="{DE138CFC-929F-4332-A2FF-1733D0647EAD}" srcOrd="3" destOrd="0" parTransId="{22E6DBAA-5157-4019-971B-FA0EA852FBFA}" sibTransId="{BC84CE6F-5ED1-44C7-A1F1-7C1FD5D08B32}"/>
    <dgm:cxn modelId="{4E28CFD5-3ECC-45FD-B7A6-5D99F1D82B30}" srcId="{D2571895-2D6A-4FE8-9E5D-4B212C217CD1}" destId="{B130C8D4-AA66-4538-9EFA-765D426AB7F6}" srcOrd="5" destOrd="0" parTransId="{C3FEFAB4-AB5D-448B-8806-AD6C4A4C0C17}" sibTransId="{BC2D1F57-E30F-403A-88BE-B1CC30F46658}"/>
    <dgm:cxn modelId="{35E6C5DD-7060-47BB-BA9B-BFCCFC240755}" type="presOf" srcId="{CCB14625-EE52-4291-B40A-FAB753727CBD}" destId="{0045EAD3-E934-49D2-91D6-26017BCC0C98}" srcOrd="0" destOrd="0" presId="urn:microsoft.com/office/officeart/2005/8/layout/default#1"/>
    <dgm:cxn modelId="{4499A701-7BB6-46B7-A1D0-81EBE7130796}" type="presOf" srcId="{B130C8D4-AA66-4538-9EFA-765D426AB7F6}" destId="{2BBF4823-10B1-42D6-AD73-762D0432E0B6}" srcOrd="0" destOrd="0" presId="urn:microsoft.com/office/officeart/2005/8/layout/default#1"/>
    <dgm:cxn modelId="{7B6D149F-E8A3-451F-AFC7-4B3E49720B31}" type="presOf" srcId="{D2571895-2D6A-4FE8-9E5D-4B212C217CD1}" destId="{753DEE45-72D6-4100-9A08-7185A2062242}" srcOrd="0" destOrd="0" presId="urn:microsoft.com/office/officeart/2005/8/layout/default#1"/>
    <dgm:cxn modelId="{2DF194E9-4395-4103-A45C-822C7AEFC6F2}" srcId="{D2571895-2D6A-4FE8-9E5D-4B212C217CD1}" destId="{CCB14625-EE52-4291-B40A-FAB753727CBD}" srcOrd="2" destOrd="0" parTransId="{7D098013-FEED-4C82-949B-B3F03F1AE8F4}" sibTransId="{98BEBD90-8B13-4D23-AAB3-F92C7C643CD6}"/>
    <dgm:cxn modelId="{29220A2E-A5C9-4644-AB21-ABA5666571AD}" type="presOf" srcId="{DF10D591-FBA9-47AD-9FA5-21785FDA68D0}" destId="{E67FDD5B-E526-43B3-B4D2-D4842D1E40A0}" srcOrd="0" destOrd="0" presId="urn:microsoft.com/office/officeart/2005/8/layout/default#1"/>
    <dgm:cxn modelId="{07158F6F-360B-4299-9516-88243B66A4FD}" type="presOf" srcId="{ED113215-1768-4BF4-8080-7F7869E6200B}" destId="{3BF4CCB3-E511-42A7-9375-BE6A166E53D9}" srcOrd="0" destOrd="0" presId="urn:microsoft.com/office/officeart/2005/8/layout/default#1"/>
    <dgm:cxn modelId="{50E66DE2-C339-44AF-B968-CBAF28F38141}" srcId="{D2571895-2D6A-4FE8-9E5D-4B212C217CD1}" destId="{DF10D591-FBA9-47AD-9FA5-21785FDA68D0}" srcOrd="1" destOrd="0" parTransId="{6BE977CA-C1EA-4FCC-BD4B-D428994E6BB0}" sibTransId="{F54A4C61-6D30-4ED2-B06B-209C40C8592B}"/>
    <dgm:cxn modelId="{1DB68AE1-512D-45A7-8164-EE011377A70B}" type="presParOf" srcId="{753DEE45-72D6-4100-9A08-7185A2062242}" destId="{3BF4CCB3-E511-42A7-9375-BE6A166E53D9}" srcOrd="0" destOrd="0" presId="urn:microsoft.com/office/officeart/2005/8/layout/default#1"/>
    <dgm:cxn modelId="{91C61593-FD86-458A-8B34-7ED1F72D18F9}" type="presParOf" srcId="{753DEE45-72D6-4100-9A08-7185A2062242}" destId="{14521B6E-9CFC-46AC-9E70-D652785F1067}" srcOrd="1" destOrd="0" presId="urn:microsoft.com/office/officeart/2005/8/layout/default#1"/>
    <dgm:cxn modelId="{AF82188E-753E-4ECF-B14C-89D7BA12474A}" type="presParOf" srcId="{753DEE45-72D6-4100-9A08-7185A2062242}" destId="{E67FDD5B-E526-43B3-B4D2-D4842D1E40A0}" srcOrd="2" destOrd="0" presId="urn:microsoft.com/office/officeart/2005/8/layout/default#1"/>
    <dgm:cxn modelId="{F04ADAE2-F49A-403E-9607-46080ECDD0DA}" type="presParOf" srcId="{753DEE45-72D6-4100-9A08-7185A2062242}" destId="{3C744A5F-383B-4239-BAEA-FB732ADDB108}" srcOrd="3" destOrd="0" presId="urn:microsoft.com/office/officeart/2005/8/layout/default#1"/>
    <dgm:cxn modelId="{88AD1DF2-B336-457E-BA24-0CCF1749D16B}" type="presParOf" srcId="{753DEE45-72D6-4100-9A08-7185A2062242}" destId="{0045EAD3-E934-49D2-91D6-26017BCC0C98}" srcOrd="4" destOrd="0" presId="urn:microsoft.com/office/officeart/2005/8/layout/default#1"/>
    <dgm:cxn modelId="{47C9AD3F-95E2-4316-96A0-BDFC2F4981F0}" type="presParOf" srcId="{753DEE45-72D6-4100-9A08-7185A2062242}" destId="{C7AB4A26-68DA-4960-B9E3-5CC6982E32B4}" srcOrd="5" destOrd="0" presId="urn:microsoft.com/office/officeart/2005/8/layout/default#1"/>
    <dgm:cxn modelId="{C795D851-ECC0-4E3F-9BEE-E65A9D19F6A4}" type="presParOf" srcId="{753DEE45-72D6-4100-9A08-7185A2062242}" destId="{BB6F3F9C-C3AC-4A10-95BF-A631CE14D71A}" srcOrd="6" destOrd="0" presId="urn:microsoft.com/office/officeart/2005/8/layout/default#1"/>
    <dgm:cxn modelId="{29506523-A0C6-41A4-8403-7D032CA420A9}" type="presParOf" srcId="{753DEE45-72D6-4100-9A08-7185A2062242}" destId="{11B0CA38-B9B5-4B42-A1C5-68AC86096E9A}" srcOrd="7" destOrd="0" presId="urn:microsoft.com/office/officeart/2005/8/layout/default#1"/>
    <dgm:cxn modelId="{A2383B14-C0EF-4221-A3CB-E0745B810681}" type="presParOf" srcId="{753DEE45-72D6-4100-9A08-7185A2062242}" destId="{08F2F74D-2294-4E76-8615-7F96B51E0E62}" srcOrd="8" destOrd="0" presId="urn:microsoft.com/office/officeart/2005/8/layout/default#1"/>
    <dgm:cxn modelId="{3F96B20F-CDB6-4348-8E28-39037D54E94D}" type="presParOf" srcId="{753DEE45-72D6-4100-9A08-7185A2062242}" destId="{282251AE-1081-4828-A7BE-786C26D8F650}" srcOrd="9" destOrd="0" presId="urn:microsoft.com/office/officeart/2005/8/layout/default#1"/>
    <dgm:cxn modelId="{CD77976E-896A-4324-8854-519A33A3420E}" type="presParOf" srcId="{753DEE45-72D6-4100-9A08-7185A2062242}" destId="{2BBF4823-10B1-42D6-AD73-762D0432E0B6}" srcOrd="10"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BC7612-6B6E-461C-BD14-0A41E734CAFD}" type="doc">
      <dgm:prSet loTypeId="urn:microsoft.com/office/officeart/2005/8/layout/hierarchy2" loCatId="hierarchy" qsTypeId="urn:microsoft.com/office/officeart/2005/8/quickstyle/3d2" qsCatId="3D" csTypeId="urn:microsoft.com/office/officeart/2005/8/colors/colorful2" csCatId="colorful" phldr="1"/>
      <dgm:spPr/>
      <dgm:t>
        <a:bodyPr/>
        <a:lstStyle/>
        <a:p>
          <a:endParaRPr lang="en-CA"/>
        </a:p>
      </dgm:t>
    </dgm:pt>
    <dgm:pt modelId="{C70FEEEF-C7C8-4ED1-84FD-8BD0E6274EDD}">
      <dgm:prSet phldrT="[Text]" custT="1"/>
      <dgm:spPr>
        <a:solidFill>
          <a:schemeClr val="accent4">
            <a:lumMod val="50000"/>
          </a:schemeClr>
        </a:solidFill>
      </dgm:spPr>
      <dgm:t>
        <a:bodyPr/>
        <a:lstStyle/>
        <a:p>
          <a:r>
            <a:rPr lang="en-CA" sz="2400" b="1" dirty="0" smtClean="0">
              <a:solidFill>
                <a:schemeClr val="tx1"/>
              </a:solidFill>
            </a:rPr>
            <a:t>Community Report to Stakeholders</a:t>
          </a:r>
        </a:p>
        <a:p>
          <a:r>
            <a:rPr lang="en-CA" sz="2400" b="1" dirty="0" smtClean="0">
              <a:solidFill>
                <a:schemeClr val="tx1"/>
              </a:solidFill>
            </a:rPr>
            <a:t>Distribution</a:t>
          </a:r>
          <a:endParaRPr lang="en-CA" sz="2400" b="1" dirty="0">
            <a:solidFill>
              <a:schemeClr val="tx1"/>
            </a:solidFill>
          </a:endParaRPr>
        </a:p>
      </dgm:t>
    </dgm:pt>
    <dgm:pt modelId="{0B222346-0C80-4A95-A586-751E83CE300C}" type="parTrans" cxnId="{931C3699-4DF4-4901-9B18-174A3C1262E8}">
      <dgm:prSet/>
      <dgm:spPr/>
      <dgm:t>
        <a:bodyPr/>
        <a:lstStyle/>
        <a:p>
          <a:endParaRPr lang="en-CA"/>
        </a:p>
      </dgm:t>
    </dgm:pt>
    <dgm:pt modelId="{66F84BCC-ED9A-41BC-854F-9A7A9E342030}" type="sibTrans" cxnId="{931C3699-4DF4-4901-9B18-174A3C1262E8}">
      <dgm:prSet/>
      <dgm:spPr/>
      <dgm:t>
        <a:bodyPr/>
        <a:lstStyle/>
        <a:p>
          <a:endParaRPr lang="en-CA"/>
        </a:p>
      </dgm:t>
    </dgm:pt>
    <dgm:pt modelId="{E8DB3604-95CD-4CA8-AFAF-38DA9648812A}">
      <dgm:prSet phldrT="[Text]" custT="1"/>
      <dgm:spPr>
        <a:solidFill>
          <a:schemeClr val="accent1">
            <a:lumMod val="50000"/>
          </a:schemeClr>
        </a:solidFill>
      </dgm:spPr>
      <dgm:t>
        <a:bodyPr/>
        <a:lstStyle/>
        <a:p>
          <a:r>
            <a:rPr lang="en-CA" sz="2400" b="1" dirty="0" smtClean="0"/>
            <a:t>Research Participants &amp;</a:t>
          </a:r>
        </a:p>
        <a:p>
          <a:r>
            <a:rPr lang="en-CA" sz="2400" b="1" dirty="0" smtClean="0"/>
            <a:t>Interested Conference Attendees</a:t>
          </a:r>
          <a:endParaRPr lang="en-CA" sz="2400" b="1" dirty="0"/>
        </a:p>
      </dgm:t>
    </dgm:pt>
    <dgm:pt modelId="{24A80D09-E1DE-4972-88B7-2EE6936B5E79}" type="parTrans" cxnId="{FD77C6BC-ADE3-4DEE-8138-46D2E4CD5BE7}">
      <dgm:prSet custT="1"/>
      <dgm:spPr/>
      <dgm:t>
        <a:bodyPr/>
        <a:lstStyle/>
        <a:p>
          <a:endParaRPr lang="en-CA" sz="1200"/>
        </a:p>
      </dgm:t>
    </dgm:pt>
    <dgm:pt modelId="{4B39803E-7ABB-4EA2-95E6-7E7EECC426B4}" type="sibTrans" cxnId="{FD77C6BC-ADE3-4DEE-8138-46D2E4CD5BE7}">
      <dgm:prSet/>
      <dgm:spPr/>
      <dgm:t>
        <a:bodyPr/>
        <a:lstStyle/>
        <a:p>
          <a:endParaRPr lang="en-CA"/>
        </a:p>
      </dgm:t>
    </dgm:pt>
    <dgm:pt modelId="{C8762A0A-138A-4D94-A680-01A341185D23}">
      <dgm:prSet phldrT="[Text]" custT="1"/>
      <dgm:spPr/>
      <dgm:t>
        <a:bodyPr/>
        <a:lstStyle/>
        <a:p>
          <a:r>
            <a:rPr lang="en-CA" sz="2400" b="1" dirty="0" smtClean="0"/>
            <a:t>Share and utilize findings within organization</a:t>
          </a:r>
          <a:endParaRPr lang="en-CA" sz="2400" b="1" dirty="0"/>
        </a:p>
      </dgm:t>
    </dgm:pt>
    <dgm:pt modelId="{7E96017B-A68C-4D28-BB8F-A3D45E8DAC5C}" type="parTrans" cxnId="{3014C665-10A3-47B7-9AF3-8380241C3E6C}">
      <dgm:prSet/>
      <dgm:spPr/>
      <dgm:t>
        <a:bodyPr/>
        <a:lstStyle/>
        <a:p>
          <a:endParaRPr lang="en-CA"/>
        </a:p>
      </dgm:t>
    </dgm:pt>
    <dgm:pt modelId="{9F5370CF-FC26-4F58-A718-EA29215B877D}" type="sibTrans" cxnId="{3014C665-10A3-47B7-9AF3-8380241C3E6C}">
      <dgm:prSet/>
      <dgm:spPr/>
      <dgm:t>
        <a:bodyPr/>
        <a:lstStyle/>
        <a:p>
          <a:endParaRPr lang="en-CA"/>
        </a:p>
      </dgm:t>
    </dgm:pt>
    <dgm:pt modelId="{247849C2-2AF3-4348-94CA-8F345EE05768}">
      <dgm:prSet phldrT="[Text]" custT="1"/>
      <dgm:spPr/>
      <dgm:t>
        <a:bodyPr/>
        <a:lstStyle/>
        <a:p>
          <a:r>
            <a:rPr lang="en-CA" sz="2400" b="1" dirty="0" smtClean="0"/>
            <a:t>Disseminate report to colleagues within organization and beyond</a:t>
          </a:r>
          <a:endParaRPr lang="en-CA" sz="2400" b="1" dirty="0"/>
        </a:p>
      </dgm:t>
    </dgm:pt>
    <dgm:pt modelId="{1686FD20-EABA-4D8F-99FC-D8722E6F1946}" type="parTrans" cxnId="{E947A48E-4D98-4415-B761-70A0ADD5B754}">
      <dgm:prSet/>
      <dgm:spPr/>
      <dgm:t>
        <a:bodyPr/>
        <a:lstStyle/>
        <a:p>
          <a:endParaRPr lang="en-CA"/>
        </a:p>
      </dgm:t>
    </dgm:pt>
    <dgm:pt modelId="{6B3F8109-2310-455C-873D-ED959A9ACFAB}" type="sibTrans" cxnId="{E947A48E-4D98-4415-B761-70A0ADD5B754}">
      <dgm:prSet/>
      <dgm:spPr/>
      <dgm:t>
        <a:bodyPr/>
        <a:lstStyle/>
        <a:p>
          <a:endParaRPr lang="en-CA"/>
        </a:p>
      </dgm:t>
    </dgm:pt>
    <dgm:pt modelId="{B288A0B3-9879-4D31-A005-1BEF9ABD98D6}">
      <dgm:prSet phldrT="[Text]" custT="1"/>
      <dgm:spPr>
        <a:solidFill>
          <a:schemeClr val="accent1">
            <a:lumMod val="50000"/>
          </a:schemeClr>
        </a:solidFill>
      </dgm:spPr>
      <dgm:t>
        <a:bodyPr/>
        <a:lstStyle/>
        <a:p>
          <a:r>
            <a:rPr lang="en-CA" sz="2400" b="1" dirty="0" smtClean="0"/>
            <a:t>Community Organizations &amp;</a:t>
          </a:r>
        </a:p>
        <a:p>
          <a:r>
            <a:rPr lang="en-CA" sz="2400" b="1" dirty="0" smtClean="0"/>
            <a:t>Government Ministries</a:t>
          </a:r>
          <a:endParaRPr lang="en-CA" sz="2400" b="1" dirty="0"/>
        </a:p>
      </dgm:t>
    </dgm:pt>
    <dgm:pt modelId="{14CF210E-C7D4-4309-B512-5F48934F93EC}" type="parTrans" cxnId="{078AE98D-AC0F-4CCB-87B3-D193580110D3}">
      <dgm:prSet custT="1"/>
      <dgm:spPr/>
      <dgm:t>
        <a:bodyPr/>
        <a:lstStyle/>
        <a:p>
          <a:endParaRPr lang="en-CA" sz="1200"/>
        </a:p>
      </dgm:t>
    </dgm:pt>
    <dgm:pt modelId="{B5DEACC5-35FB-49E0-8F2A-873837AEEAB5}" type="sibTrans" cxnId="{078AE98D-AC0F-4CCB-87B3-D193580110D3}">
      <dgm:prSet/>
      <dgm:spPr/>
      <dgm:t>
        <a:bodyPr/>
        <a:lstStyle/>
        <a:p>
          <a:endParaRPr lang="en-CA"/>
        </a:p>
      </dgm:t>
    </dgm:pt>
    <dgm:pt modelId="{DD64EF33-385F-4DE3-BCB7-627FA4B8F298}">
      <dgm:prSet phldrT="[Text]" custT="1"/>
      <dgm:spPr/>
      <dgm:t>
        <a:bodyPr/>
        <a:lstStyle/>
        <a:p>
          <a:r>
            <a:rPr lang="en-CA" sz="2400" b="1" dirty="0" smtClean="0"/>
            <a:t>Disseminate within circles of influence</a:t>
          </a:r>
          <a:endParaRPr lang="en-CA" sz="2400" b="1" dirty="0"/>
        </a:p>
      </dgm:t>
    </dgm:pt>
    <dgm:pt modelId="{D45318D7-9449-4087-B0FE-61205FC105F0}" type="parTrans" cxnId="{6A8F1DDF-9761-4F51-9D4B-1D6454AC3834}">
      <dgm:prSet/>
      <dgm:spPr/>
      <dgm:t>
        <a:bodyPr/>
        <a:lstStyle/>
        <a:p>
          <a:endParaRPr lang="en-CA"/>
        </a:p>
      </dgm:t>
    </dgm:pt>
    <dgm:pt modelId="{F86FB08A-B166-41BE-81D7-D243DBCA348D}" type="sibTrans" cxnId="{6A8F1DDF-9761-4F51-9D4B-1D6454AC3834}">
      <dgm:prSet/>
      <dgm:spPr/>
      <dgm:t>
        <a:bodyPr/>
        <a:lstStyle/>
        <a:p>
          <a:endParaRPr lang="en-CA"/>
        </a:p>
      </dgm:t>
    </dgm:pt>
    <dgm:pt modelId="{22C88321-FCBB-4AD0-B54C-9538F291D1B1}">
      <dgm:prSet custT="1"/>
      <dgm:spPr/>
      <dgm:t>
        <a:bodyPr/>
        <a:lstStyle/>
        <a:p>
          <a:r>
            <a:rPr lang="en-CA" sz="2400" b="1" dirty="0" smtClean="0"/>
            <a:t>Ministries: Human Services &amp; Status of Women</a:t>
          </a:r>
          <a:endParaRPr lang="en-CA" sz="2400" b="1" dirty="0"/>
        </a:p>
      </dgm:t>
    </dgm:pt>
    <dgm:pt modelId="{F1D3497C-B9EB-4B64-95BF-345B321C55CD}" type="parTrans" cxnId="{696C12D0-15B3-492B-943B-557A71A79337}">
      <dgm:prSet/>
      <dgm:spPr/>
      <dgm:t>
        <a:bodyPr/>
        <a:lstStyle/>
        <a:p>
          <a:endParaRPr lang="en-CA"/>
        </a:p>
      </dgm:t>
    </dgm:pt>
    <dgm:pt modelId="{26CA358A-0EFA-4039-B1EC-0FD979FC2AD0}" type="sibTrans" cxnId="{696C12D0-15B3-492B-943B-557A71A79337}">
      <dgm:prSet/>
      <dgm:spPr/>
      <dgm:t>
        <a:bodyPr/>
        <a:lstStyle/>
        <a:p>
          <a:endParaRPr lang="en-CA"/>
        </a:p>
      </dgm:t>
    </dgm:pt>
    <dgm:pt modelId="{CE77DF2F-93F0-4E03-97A5-0B5CD8A6A94E}" type="pres">
      <dgm:prSet presAssocID="{E3BC7612-6B6E-461C-BD14-0A41E734CAFD}" presName="diagram" presStyleCnt="0">
        <dgm:presLayoutVars>
          <dgm:chPref val="1"/>
          <dgm:dir/>
          <dgm:animOne val="branch"/>
          <dgm:animLvl val="lvl"/>
          <dgm:resizeHandles val="exact"/>
        </dgm:presLayoutVars>
      </dgm:prSet>
      <dgm:spPr/>
      <dgm:t>
        <a:bodyPr/>
        <a:lstStyle/>
        <a:p>
          <a:endParaRPr lang="en-CA"/>
        </a:p>
      </dgm:t>
    </dgm:pt>
    <dgm:pt modelId="{3328160F-95C7-4725-8633-24F2BC8DD603}" type="pres">
      <dgm:prSet presAssocID="{C70FEEEF-C7C8-4ED1-84FD-8BD0E6274EDD}" presName="root1" presStyleCnt="0"/>
      <dgm:spPr/>
    </dgm:pt>
    <dgm:pt modelId="{E0C6D724-B52A-4818-98AE-87BC0463AC90}" type="pres">
      <dgm:prSet presAssocID="{C70FEEEF-C7C8-4ED1-84FD-8BD0E6274EDD}" presName="LevelOneTextNode" presStyleLbl="node0" presStyleIdx="0" presStyleCnt="1" custScaleY="285233">
        <dgm:presLayoutVars>
          <dgm:chPref val="3"/>
        </dgm:presLayoutVars>
      </dgm:prSet>
      <dgm:spPr/>
      <dgm:t>
        <a:bodyPr/>
        <a:lstStyle/>
        <a:p>
          <a:endParaRPr lang="en-CA"/>
        </a:p>
      </dgm:t>
    </dgm:pt>
    <dgm:pt modelId="{E93B7FFC-0E0E-44F6-ABCA-1D38A04CC0C6}" type="pres">
      <dgm:prSet presAssocID="{C70FEEEF-C7C8-4ED1-84FD-8BD0E6274EDD}" presName="level2hierChild" presStyleCnt="0"/>
      <dgm:spPr/>
    </dgm:pt>
    <dgm:pt modelId="{464E5D69-2E3B-4A7C-8246-31B1E111FB16}" type="pres">
      <dgm:prSet presAssocID="{24A80D09-E1DE-4972-88B7-2EE6936B5E79}" presName="conn2-1" presStyleLbl="parChTrans1D2" presStyleIdx="0" presStyleCnt="2"/>
      <dgm:spPr/>
      <dgm:t>
        <a:bodyPr/>
        <a:lstStyle/>
        <a:p>
          <a:endParaRPr lang="en-CA"/>
        </a:p>
      </dgm:t>
    </dgm:pt>
    <dgm:pt modelId="{9C1E8502-4ED7-4039-90EF-6822240BEDB6}" type="pres">
      <dgm:prSet presAssocID="{24A80D09-E1DE-4972-88B7-2EE6936B5E79}" presName="connTx" presStyleLbl="parChTrans1D2" presStyleIdx="0" presStyleCnt="2"/>
      <dgm:spPr/>
      <dgm:t>
        <a:bodyPr/>
        <a:lstStyle/>
        <a:p>
          <a:endParaRPr lang="en-CA"/>
        </a:p>
      </dgm:t>
    </dgm:pt>
    <dgm:pt modelId="{90A2E9F4-B7AC-4C4D-94D0-0EA3B6996943}" type="pres">
      <dgm:prSet presAssocID="{E8DB3604-95CD-4CA8-AFAF-38DA9648812A}" presName="root2" presStyleCnt="0"/>
      <dgm:spPr/>
    </dgm:pt>
    <dgm:pt modelId="{1EA4EDB4-3319-45FD-90AD-F68BB85BE38A}" type="pres">
      <dgm:prSet presAssocID="{E8DB3604-95CD-4CA8-AFAF-38DA9648812A}" presName="LevelTwoTextNode" presStyleLbl="node2" presStyleIdx="0" presStyleCnt="2" custScaleY="116264">
        <dgm:presLayoutVars>
          <dgm:chPref val="3"/>
        </dgm:presLayoutVars>
      </dgm:prSet>
      <dgm:spPr/>
      <dgm:t>
        <a:bodyPr/>
        <a:lstStyle/>
        <a:p>
          <a:endParaRPr lang="en-CA"/>
        </a:p>
      </dgm:t>
    </dgm:pt>
    <dgm:pt modelId="{9606742F-D32E-4407-9142-8F65F5D43BEF}" type="pres">
      <dgm:prSet presAssocID="{E8DB3604-95CD-4CA8-AFAF-38DA9648812A}" presName="level3hierChild" presStyleCnt="0"/>
      <dgm:spPr/>
    </dgm:pt>
    <dgm:pt modelId="{0A866B75-8845-441B-8E34-C253BA02EC4F}" type="pres">
      <dgm:prSet presAssocID="{7E96017B-A68C-4D28-BB8F-A3D45E8DAC5C}" presName="conn2-1" presStyleLbl="parChTrans1D3" presStyleIdx="0" presStyleCnt="4"/>
      <dgm:spPr/>
      <dgm:t>
        <a:bodyPr/>
        <a:lstStyle/>
        <a:p>
          <a:endParaRPr lang="en-CA"/>
        </a:p>
      </dgm:t>
    </dgm:pt>
    <dgm:pt modelId="{8D8FB585-B273-4D48-8FA9-E60715C279E2}" type="pres">
      <dgm:prSet presAssocID="{7E96017B-A68C-4D28-BB8F-A3D45E8DAC5C}" presName="connTx" presStyleLbl="parChTrans1D3" presStyleIdx="0" presStyleCnt="4"/>
      <dgm:spPr/>
      <dgm:t>
        <a:bodyPr/>
        <a:lstStyle/>
        <a:p>
          <a:endParaRPr lang="en-CA"/>
        </a:p>
      </dgm:t>
    </dgm:pt>
    <dgm:pt modelId="{9BE76C56-7A2C-47CF-9B68-31B6596CE47E}" type="pres">
      <dgm:prSet presAssocID="{C8762A0A-138A-4D94-A680-01A341185D23}" presName="root2" presStyleCnt="0"/>
      <dgm:spPr/>
    </dgm:pt>
    <dgm:pt modelId="{35CE8A82-4BDE-4A03-8C78-4955B099B4F4}" type="pres">
      <dgm:prSet presAssocID="{C8762A0A-138A-4D94-A680-01A341185D23}" presName="LevelTwoTextNode" presStyleLbl="node3" presStyleIdx="0" presStyleCnt="4">
        <dgm:presLayoutVars>
          <dgm:chPref val="3"/>
        </dgm:presLayoutVars>
      </dgm:prSet>
      <dgm:spPr/>
      <dgm:t>
        <a:bodyPr/>
        <a:lstStyle/>
        <a:p>
          <a:endParaRPr lang="en-CA"/>
        </a:p>
      </dgm:t>
    </dgm:pt>
    <dgm:pt modelId="{05CB4760-D4B1-4C22-B995-0A84CF1A0AB4}" type="pres">
      <dgm:prSet presAssocID="{C8762A0A-138A-4D94-A680-01A341185D23}" presName="level3hierChild" presStyleCnt="0"/>
      <dgm:spPr/>
    </dgm:pt>
    <dgm:pt modelId="{639B1C3D-6287-408A-BCF3-D432AB915390}" type="pres">
      <dgm:prSet presAssocID="{1686FD20-EABA-4D8F-99FC-D8722E6F1946}" presName="conn2-1" presStyleLbl="parChTrans1D3" presStyleIdx="1" presStyleCnt="4"/>
      <dgm:spPr/>
      <dgm:t>
        <a:bodyPr/>
        <a:lstStyle/>
        <a:p>
          <a:endParaRPr lang="en-CA"/>
        </a:p>
      </dgm:t>
    </dgm:pt>
    <dgm:pt modelId="{78356055-7A2F-4978-8D35-B8FA274BC23F}" type="pres">
      <dgm:prSet presAssocID="{1686FD20-EABA-4D8F-99FC-D8722E6F1946}" presName="connTx" presStyleLbl="parChTrans1D3" presStyleIdx="1" presStyleCnt="4"/>
      <dgm:spPr/>
      <dgm:t>
        <a:bodyPr/>
        <a:lstStyle/>
        <a:p>
          <a:endParaRPr lang="en-CA"/>
        </a:p>
      </dgm:t>
    </dgm:pt>
    <dgm:pt modelId="{E7532794-4121-478E-855F-29E1B834897D}" type="pres">
      <dgm:prSet presAssocID="{247849C2-2AF3-4348-94CA-8F345EE05768}" presName="root2" presStyleCnt="0"/>
      <dgm:spPr/>
    </dgm:pt>
    <dgm:pt modelId="{B7D8DB31-B305-4DC4-890D-3A07D1A78110}" type="pres">
      <dgm:prSet presAssocID="{247849C2-2AF3-4348-94CA-8F345EE05768}" presName="LevelTwoTextNode" presStyleLbl="node3" presStyleIdx="1" presStyleCnt="4">
        <dgm:presLayoutVars>
          <dgm:chPref val="3"/>
        </dgm:presLayoutVars>
      </dgm:prSet>
      <dgm:spPr/>
      <dgm:t>
        <a:bodyPr/>
        <a:lstStyle/>
        <a:p>
          <a:endParaRPr lang="en-CA"/>
        </a:p>
      </dgm:t>
    </dgm:pt>
    <dgm:pt modelId="{F8EEEA09-185F-40CF-8666-732946936FF2}" type="pres">
      <dgm:prSet presAssocID="{247849C2-2AF3-4348-94CA-8F345EE05768}" presName="level3hierChild" presStyleCnt="0"/>
      <dgm:spPr/>
    </dgm:pt>
    <dgm:pt modelId="{DA138658-B359-4181-AA72-48C258B5EF3C}" type="pres">
      <dgm:prSet presAssocID="{14CF210E-C7D4-4309-B512-5F48934F93EC}" presName="conn2-1" presStyleLbl="parChTrans1D2" presStyleIdx="1" presStyleCnt="2"/>
      <dgm:spPr/>
      <dgm:t>
        <a:bodyPr/>
        <a:lstStyle/>
        <a:p>
          <a:endParaRPr lang="en-CA"/>
        </a:p>
      </dgm:t>
    </dgm:pt>
    <dgm:pt modelId="{1D69E8FD-1AC5-4DA8-A5BC-BEAF00E21ECC}" type="pres">
      <dgm:prSet presAssocID="{14CF210E-C7D4-4309-B512-5F48934F93EC}" presName="connTx" presStyleLbl="parChTrans1D2" presStyleIdx="1" presStyleCnt="2"/>
      <dgm:spPr/>
      <dgm:t>
        <a:bodyPr/>
        <a:lstStyle/>
        <a:p>
          <a:endParaRPr lang="en-CA"/>
        </a:p>
      </dgm:t>
    </dgm:pt>
    <dgm:pt modelId="{EFC16CEC-397E-438E-8F9F-BBC5E77DEB4D}" type="pres">
      <dgm:prSet presAssocID="{B288A0B3-9879-4D31-A005-1BEF9ABD98D6}" presName="root2" presStyleCnt="0"/>
      <dgm:spPr/>
    </dgm:pt>
    <dgm:pt modelId="{CBFAAC7B-FB2B-4295-98B5-6720BF310DD3}" type="pres">
      <dgm:prSet presAssocID="{B288A0B3-9879-4D31-A005-1BEF9ABD98D6}" presName="LevelTwoTextNode" presStyleLbl="node2" presStyleIdx="1" presStyleCnt="2" custLinFactNeighborY="1759">
        <dgm:presLayoutVars>
          <dgm:chPref val="3"/>
        </dgm:presLayoutVars>
      </dgm:prSet>
      <dgm:spPr/>
      <dgm:t>
        <a:bodyPr/>
        <a:lstStyle/>
        <a:p>
          <a:endParaRPr lang="en-CA"/>
        </a:p>
      </dgm:t>
    </dgm:pt>
    <dgm:pt modelId="{A0BB9CDD-7AE1-448A-AD0C-6857A1331233}" type="pres">
      <dgm:prSet presAssocID="{B288A0B3-9879-4D31-A005-1BEF9ABD98D6}" presName="level3hierChild" presStyleCnt="0"/>
      <dgm:spPr/>
    </dgm:pt>
    <dgm:pt modelId="{93CCBB64-12B1-4FF1-8F2E-74795DC93E1A}" type="pres">
      <dgm:prSet presAssocID="{D45318D7-9449-4087-B0FE-61205FC105F0}" presName="conn2-1" presStyleLbl="parChTrans1D3" presStyleIdx="2" presStyleCnt="4"/>
      <dgm:spPr/>
      <dgm:t>
        <a:bodyPr/>
        <a:lstStyle/>
        <a:p>
          <a:endParaRPr lang="en-CA"/>
        </a:p>
      </dgm:t>
    </dgm:pt>
    <dgm:pt modelId="{06C10193-C243-42CC-8F7A-FD6463829543}" type="pres">
      <dgm:prSet presAssocID="{D45318D7-9449-4087-B0FE-61205FC105F0}" presName="connTx" presStyleLbl="parChTrans1D3" presStyleIdx="2" presStyleCnt="4"/>
      <dgm:spPr/>
      <dgm:t>
        <a:bodyPr/>
        <a:lstStyle/>
        <a:p>
          <a:endParaRPr lang="en-CA"/>
        </a:p>
      </dgm:t>
    </dgm:pt>
    <dgm:pt modelId="{5FE89195-D65A-48FB-A4DB-2EF01283EA98}" type="pres">
      <dgm:prSet presAssocID="{DD64EF33-385F-4DE3-BCB7-627FA4B8F298}" presName="root2" presStyleCnt="0"/>
      <dgm:spPr/>
    </dgm:pt>
    <dgm:pt modelId="{24094097-9D86-4F0C-AD0F-DADF4E1204BF}" type="pres">
      <dgm:prSet presAssocID="{DD64EF33-385F-4DE3-BCB7-627FA4B8F298}" presName="LevelTwoTextNode" presStyleLbl="node3" presStyleIdx="2" presStyleCnt="4">
        <dgm:presLayoutVars>
          <dgm:chPref val="3"/>
        </dgm:presLayoutVars>
      </dgm:prSet>
      <dgm:spPr/>
      <dgm:t>
        <a:bodyPr/>
        <a:lstStyle/>
        <a:p>
          <a:endParaRPr lang="en-CA"/>
        </a:p>
      </dgm:t>
    </dgm:pt>
    <dgm:pt modelId="{2A1DA818-C126-4BA4-BE6B-1A87F6F15778}" type="pres">
      <dgm:prSet presAssocID="{DD64EF33-385F-4DE3-BCB7-627FA4B8F298}" presName="level3hierChild" presStyleCnt="0"/>
      <dgm:spPr/>
    </dgm:pt>
    <dgm:pt modelId="{EF005DD8-9DDB-41B3-8FBE-7AC40E58F84C}" type="pres">
      <dgm:prSet presAssocID="{F1D3497C-B9EB-4B64-95BF-345B321C55CD}" presName="conn2-1" presStyleLbl="parChTrans1D3" presStyleIdx="3" presStyleCnt="4"/>
      <dgm:spPr/>
      <dgm:t>
        <a:bodyPr/>
        <a:lstStyle/>
        <a:p>
          <a:endParaRPr lang="en-CA"/>
        </a:p>
      </dgm:t>
    </dgm:pt>
    <dgm:pt modelId="{4FEE7C3C-200A-4701-9150-EDEFC4CD8C04}" type="pres">
      <dgm:prSet presAssocID="{F1D3497C-B9EB-4B64-95BF-345B321C55CD}" presName="connTx" presStyleLbl="parChTrans1D3" presStyleIdx="3" presStyleCnt="4"/>
      <dgm:spPr/>
      <dgm:t>
        <a:bodyPr/>
        <a:lstStyle/>
        <a:p>
          <a:endParaRPr lang="en-CA"/>
        </a:p>
      </dgm:t>
    </dgm:pt>
    <dgm:pt modelId="{1F552AB1-CE56-4D81-B215-A6598B974029}" type="pres">
      <dgm:prSet presAssocID="{22C88321-FCBB-4AD0-B54C-9538F291D1B1}" presName="root2" presStyleCnt="0"/>
      <dgm:spPr/>
    </dgm:pt>
    <dgm:pt modelId="{D93E1412-C020-4A84-A8EB-8A66342197DE}" type="pres">
      <dgm:prSet presAssocID="{22C88321-FCBB-4AD0-B54C-9538F291D1B1}" presName="LevelTwoTextNode" presStyleLbl="node3" presStyleIdx="3" presStyleCnt="4">
        <dgm:presLayoutVars>
          <dgm:chPref val="3"/>
        </dgm:presLayoutVars>
      </dgm:prSet>
      <dgm:spPr/>
      <dgm:t>
        <a:bodyPr/>
        <a:lstStyle/>
        <a:p>
          <a:endParaRPr lang="en-CA"/>
        </a:p>
      </dgm:t>
    </dgm:pt>
    <dgm:pt modelId="{3F122041-7EEB-47E3-94E8-A2ADD9DA5227}" type="pres">
      <dgm:prSet presAssocID="{22C88321-FCBB-4AD0-B54C-9538F291D1B1}" presName="level3hierChild" presStyleCnt="0"/>
      <dgm:spPr/>
    </dgm:pt>
  </dgm:ptLst>
  <dgm:cxnLst>
    <dgm:cxn modelId="{03BCE78A-EC96-49D2-9C8D-6955EC1C3180}" type="presOf" srcId="{7E96017B-A68C-4D28-BB8F-A3D45E8DAC5C}" destId="{0A866B75-8845-441B-8E34-C253BA02EC4F}" srcOrd="0" destOrd="0" presId="urn:microsoft.com/office/officeart/2005/8/layout/hierarchy2"/>
    <dgm:cxn modelId="{012EEDC2-974E-4A3A-98AF-A690268AFC2B}" type="presOf" srcId="{E8DB3604-95CD-4CA8-AFAF-38DA9648812A}" destId="{1EA4EDB4-3319-45FD-90AD-F68BB85BE38A}" srcOrd="0" destOrd="0" presId="urn:microsoft.com/office/officeart/2005/8/layout/hierarchy2"/>
    <dgm:cxn modelId="{078AE98D-AC0F-4CCB-87B3-D193580110D3}" srcId="{C70FEEEF-C7C8-4ED1-84FD-8BD0E6274EDD}" destId="{B288A0B3-9879-4D31-A005-1BEF9ABD98D6}" srcOrd="1" destOrd="0" parTransId="{14CF210E-C7D4-4309-B512-5F48934F93EC}" sibTransId="{B5DEACC5-35FB-49E0-8F2A-873837AEEAB5}"/>
    <dgm:cxn modelId="{696C12D0-15B3-492B-943B-557A71A79337}" srcId="{B288A0B3-9879-4D31-A005-1BEF9ABD98D6}" destId="{22C88321-FCBB-4AD0-B54C-9538F291D1B1}" srcOrd="1" destOrd="0" parTransId="{F1D3497C-B9EB-4B64-95BF-345B321C55CD}" sibTransId="{26CA358A-0EFA-4039-B1EC-0FD979FC2AD0}"/>
    <dgm:cxn modelId="{D317443A-7049-4757-9FF1-8317F66CA4E5}" type="presOf" srcId="{B288A0B3-9879-4D31-A005-1BEF9ABD98D6}" destId="{CBFAAC7B-FB2B-4295-98B5-6720BF310DD3}" srcOrd="0" destOrd="0" presId="urn:microsoft.com/office/officeart/2005/8/layout/hierarchy2"/>
    <dgm:cxn modelId="{DB058672-2D00-4A77-BC5F-B2747FB2C482}" type="presOf" srcId="{D45318D7-9449-4087-B0FE-61205FC105F0}" destId="{93CCBB64-12B1-4FF1-8F2E-74795DC93E1A}" srcOrd="0" destOrd="0" presId="urn:microsoft.com/office/officeart/2005/8/layout/hierarchy2"/>
    <dgm:cxn modelId="{FD77C6BC-ADE3-4DEE-8138-46D2E4CD5BE7}" srcId="{C70FEEEF-C7C8-4ED1-84FD-8BD0E6274EDD}" destId="{E8DB3604-95CD-4CA8-AFAF-38DA9648812A}" srcOrd="0" destOrd="0" parTransId="{24A80D09-E1DE-4972-88B7-2EE6936B5E79}" sibTransId="{4B39803E-7ABB-4EA2-95E6-7E7EECC426B4}"/>
    <dgm:cxn modelId="{F8259950-3181-47D5-A0D6-20C67D2D6506}" type="presOf" srcId="{1686FD20-EABA-4D8F-99FC-D8722E6F1946}" destId="{78356055-7A2F-4978-8D35-B8FA274BC23F}" srcOrd="1" destOrd="0" presId="urn:microsoft.com/office/officeart/2005/8/layout/hierarchy2"/>
    <dgm:cxn modelId="{544A8D6F-17FC-4563-A98E-C3031DFCF4C3}" type="presOf" srcId="{7E96017B-A68C-4D28-BB8F-A3D45E8DAC5C}" destId="{8D8FB585-B273-4D48-8FA9-E60715C279E2}" srcOrd="1" destOrd="0" presId="urn:microsoft.com/office/officeart/2005/8/layout/hierarchy2"/>
    <dgm:cxn modelId="{8115CFF5-C654-4D10-8752-C80A15BB61EE}" type="presOf" srcId="{14CF210E-C7D4-4309-B512-5F48934F93EC}" destId="{1D69E8FD-1AC5-4DA8-A5BC-BEAF00E21ECC}" srcOrd="1" destOrd="0" presId="urn:microsoft.com/office/officeart/2005/8/layout/hierarchy2"/>
    <dgm:cxn modelId="{C3D90DBA-E941-4894-A920-98C5D4E1D031}" type="presOf" srcId="{24A80D09-E1DE-4972-88B7-2EE6936B5E79}" destId="{464E5D69-2E3B-4A7C-8246-31B1E111FB16}" srcOrd="0" destOrd="0" presId="urn:microsoft.com/office/officeart/2005/8/layout/hierarchy2"/>
    <dgm:cxn modelId="{13A49143-3C82-474C-AE8F-0E2A1FEBD68C}" type="presOf" srcId="{24A80D09-E1DE-4972-88B7-2EE6936B5E79}" destId="{9C1E8502-4ED7-4039-90EF-6822240BEDB6}" srcOrd="1" destOrd="0" presId="urn:microsoft.com/office/officeart/2005/8/layout/hierarchy2"/>
    <dgm:cxn modelId="{E5E8A56C-8087-475F-9351-A6836A061D2A}" type="presOf" srcId="{247849C2-2AF3-4348-94CA-8F345EE05768}" destId="{B7D8DB31-B305-4DC4-890D-3A07D1A78110}" srcOrd="0" destOrd="0" presId="urn:microsoft.com/office/officeart/2005/8/layout/hierarchy2"/>
    <dgm:cxn modelId="{97CC1708-560A-45A1-8196-91EC03D7221B}" type="presOf" srcId="{14CF210E-C7D4-4309-B512-5F48934F93EC}" destId="{DA138658-B359-4181-AA72-48C258B5EF3C}" srcOrd="0" destOrd="0" presId="urn:microsoft.com/office/officeart/2005/8/layout/hierarchy2"/>
    <dgm:cxn modelId="{A39910F6-203B-442E-A85E-8494E259DAD4}" type="presOf" srcId="{E3BC7612-6B6E-461C-BD14-0A41E734CAFD}" destId="{CE77DF2F-93F0-4E03-97A5-0B5CD8A6A94E}" srcOrd="0" destOrd="0" presId="urn:microsoft.com/office/officeart/2005/8/layout/hierarchy2"/>
    <dgm:cxn modelId="{E947A48E-4D98-4415-B761-70A0ADD5B754}" srcId="{E8DB3604-95CD-4CA8-AFAF-38DA9648812A}" destId="{247849C2-2AF3-4348-94CA-8F345EE05768}" srcOrd="1" destOrd="0" parTransId="{1686FD20-EABA-4D8F-99FC-D8722E6F1946}" sibTransId="{6B3F8109-2310-455C-873D-ED959A9ACFAB}"/>
    <dgm:cxn modelId="{6415FF94-5B2D-4A3B-9525-4B8E168CBC65}" type="presOf" srcId="{F1D3497C-B9EB-4B64-95BF-345B321C55CD}" destId="{4FEE7C3C-200A-4701-9150-EDEFC4CD8C04}" srcOrd="1" destOrd="0" presId="urn:microsoft.com/office/officeart/2005/8/layout/hierarchy2"/>
    <dgm:cxn modelId="{50AED378-0D5A-4BB9-BB71-771DE98E0692}" type="presOf" srcId="{C70FEEEF-C7C8-4ED1-84FD-8BD0E6274EDD}" destId="{E0C6D724-B52A-4818-98AE-87BC0463AC90}" srcOrd="0" destOrd="0" presId="urn:microsoft.com/office/officeart/2005/8/layout/hierarchy2"/>
    <dgm:cxn modelId="{BBB4FD27-3FD1-4A41-A41F-F4A6C07CB236}" type="presOf" srcId="{DD64EF33-385F-4DE3-BCB7-627FA4B8F298}" destId="{24094097-9D86-4F0C-AD0F-DADF4E1204BF}" srcOrd="0" destOrd="0" presId="urn:microsoft.com/office/officeart/2005/8/layout/hierarchy2"/>
    <dgm:cxn modelId="{142C40E6-E7B1-4F88-8D2A-9B39B17A2F91}" type="presOf" srcId="{C8762A0A-138A-4D94-A680-01A341185D23}" destId="{35CE8A82-4BDE-4A03-8C78-4955B099B4F4}" srcOrd="0" destOrd="0" presId="urn:microsoft.com/office/officeart/2005/8/layout/hierarchy2"/>
    <dgm:cxn modelId="{0A584C57-B0DD-4384-96A0-6C11F20B37E2}" type="presOf" srcId="{22C88321-FCBB-4AD0-B54C-9538F291D1B1}" destId="{D93E1412-C020-4A84-A8EB-8A66342197DE}" srcOrd="0" destOrd="0" presId="urn:microsoft.com/office/officeart/2005/8/layout/hierarchy2"/>
    <dgm:cxn modelId="{B3505E8E-6AEF-4BFB-8866-97E5F9957FC2}" type="presOf" srcId="{F1D3497C-B9EB-4B64-95BF-345B321C55CD}" destId="{EF005DD8-9DDB-41B3-8FBE-7AC40E58F84C}" srcOrd="0" destOrd="0" presId="urn:microsoft.com/office/officeart/2005/8/layout/hierarchy2"/>
    <dgm:cxn modelId="{3014C665-10A3-47B7-9AF3-8380241C3E6C}" srcId="{E8DB3604-95CD-4CA8-AFAF-38DA9648812A}" destId="{C8762A0A-138A-4D94-A680-01A341185D23}" srcOrd="0" destOrd="0" parTransId="{7E96017B-A68C-4D28-BB8F-A3D45E8DAC5C}" sibTransId="{9F5370CF-FC26-4F58-A718-EA29215B877D}"/>
    <dgm:cxn modelId="{9AD8A50E-FA50-4100-89CD-6F36FF9C4C63}" type="presOf" srcId="{1686FD20-EABA-4D8F-99FC-D8722E6F1946}" destId="{639B1C3D-6287-408A-BCF3-D432AB915390}" srcOrd="0" destOrd="0" presId="urn:microsoft.com/office/officeart/2005/8/layout/hierarchy2"/>
    <dgm:cxn modelId="{27CC3E2B-0CF7-4C80-8102-558189EA0DB0}" type="presOf" srcId="{D45318D7-9449-4087-B0FE-61205FC105F0}" destId="{06C10193-C243-42CC-8F7A-FD6463829543}" srcOrd="1" destOrd="0" presId="urn:microsoft.com/office/officeart/2005/8/layout/hierarchy2"/>
    <dgm:cxn modelId="{931C3699-4DF4-4901-9B18-174A3C1262E8}" srcId="{E3BC7612-6B6E-461C-BD14-0A41E734CAFD}" destId="{C70FEEEF-C7C8-4ED1-84FD-8BD0E6274EDD}" srcOrd="0" destOrd="0" parTransId="{0B222346-0C80-4A95-A586-751E83CE300C}" sibTransId="{66F84BCC-ED9A-41BC-854F-9A7A9E342030}"/>
    <dgm:cxn modelId="{6A8F1DDF-9761-4F51-9D4B-1D6454AC3834}" srcId="{B288A0B3-9879-4D31-A005-1BEF9ABD98D6}" destId="{DD64EF33-385F-4DE3-BCB7-627FA4B8F298}" srcOrd="0" destOrd="0" parTransId="{D45318D7-9449-4087-B0FE-61205FC105F0}" sibTransId="{F86FB08A-B166-41BE-81D7-D243DBCA348D}"/>
    <dgm:cxn modelId="{3CC02B90-C365-4AE0-9EB1-32A6D493C1A9}" type="presParOf" srcId="{CE77DF2F-93F0-4E03-97A5-0B5CD8A6A94E}" destId="{3328160F-95C7-4725-8633-24F2BC8DD603}" srcOrd="0" destOrd="0" presId="urn:microsoft.com/office/officeart/2005/8/layout/hierarchy2"/>
    <dgm:cxn modelId="{07B9A2D6-E81D-447B-8132-03688B889767}" type="presParOf" srcId="{3328160F-95C7-4725-8633-24F2BC8DD603}" destId="{E0C6D724-B52A-4818-98AE-87BC0463AC90}" srcOrd="0" destOrd="0" presId="urn:microsoft.com/office/officeart/2005/8/layout/hierarchy2"/>
    <dgm:cxn modelId="{88C13BD9-DA3A-4D94-84E6-FAC1CF9B17B4}" type="presParOf" srcId="{3328160F-95C7-4725-8633-24F2BC8DD603}" destId="{E93B7FFC-0E0E-44F6-ABCA-1D38A04CC0C6}" srcOrd="1" destOrd="0" presId="urn:microsoft.com/office/officeart/2005/8/layout/hierarchy2"/>
    <dgm:cxn modelId="{16D78268-B286-4586-BF35-C33EC7057DB3}" type="presParOf" srcId="{E93B7FFC-0E0E-44F6-ABCA-1D38A04CC0C6}" destId="{464E5D69-2E3B-4A7C-8246-31B1E111FB16}" srcOrd="0" destOrd="0" presId="urn:microsoft.com/office/officeart/2005/8/layout/hierarchy2"/>
    <dgm:cxn modelId="{D648B520-F57E-4DC7-A38D-30472B4BF3B7}" type="presParOf" srcId="{464E5D69-2E3B-4A7C-8246-31B1E111FB16}" destId="{9C1E8502-4ED7-4039-90EF-6822240BEDB6}" srcOrd="0" destOrd="0" presId="urn:microsoft.com/office/officeart/2005/8/layout/hierarchy2"/>
    <dgm:cxn modelId="{5CD01829-2D8F-41B5-9FB9-3025B9AFEE66}" type="presParOf" srcId="{E93B7FFC-0E0E-44F6-ABCA-1D38A04CC0C6}" destId="{90A2E9F4-B7AC-4C4D-94D0-0EA3B6996943}" srcOrd="1" destOrd="0" presId="urn:microsoft.com/office/officeart/2005/8/layout/hierarchy2"/>
    <dgm:cxn modelId="{D596D39B-3BB2-4C9C-B191-13F6E77A5D0F}" type="presParOf" srcId="{90A2E9F4-B7AC-4C4D-94D0-0EA3B6996943}" destId="{1EA4EDB4-3319-45FD-90AD-F68BB85BE38A}" srcOrd="0" destOrd="0" presId="urn:microsoft.com/office/officeart/2005/8/layout/hierarchy2"/>
    <dgm:cxn modelId="{B4D1B6A8-406B-4DA2-9794-C9739DBDA34B}" type="presParOf" srcId="{90A2E9F4-B7AC-4C4D-94D0-0EA3B6996943}" destId="{9606742F-D32E-4407-9142-8F65F5D43BEF}" srcOrd="1" destOrd="0" presId="urn:microsoft.com/office/officeart/2005/8/layout/hierarchy2"/>
    <dgm:cxn modelId="{B1BA96AF-99AC-4A8C-B2AA-C1D922B34668}" type="presParOf" srcId="{9606742F-D32E-4407-9142-8F65F5D43BEF}" destId="{0A866B75-8845-441B-8E34-C253BA02EC4F}" srcOrd="0" destOrd="0" presId="urn:microsoft.com/office/officeart/2005/8/layout/hierarchy2"/>
    <dgm:cxn modelId="{43F1B91F-5520-48E2-891A-F08EEE89F168}" type="presParOf" srcId="{0A866B75-8845-441B-8E34-C253BA02EC4F}" destId="{8D8FB585-B273-4D48-8FA9-E60715C279E2}" srcOrd="0" destOrd="0" presId="urn:microsoft.com/office/officeart/2005/8/layout/hierarchy2"/>
    <dgm:cxn modelId="{958BF956-0308-4FC5-9E69-D5BC14D57AA9}" type="presParOf" srcId="{9606742F-D32E-4407-9142-8F65F5D43BEF}" destId="{9BE76C56-7A2C-47CF-9B68-31B6596CE47E}" srcOrd="1" destOrd="0" presId="urn:microsoft.com/office/officeart/2005/8/layout/hierarchy2"/>
    <dgm:cxn modelId="{5624AC9D-20CF-473E-BB09-87B84316A0D1}" type="presParOf" srcId="{9BE76C56-7A2C-47CF-9B68-31B6596CE47E}" destId="{35CE8A82-4BDE-4A03-8C78-4955B099B4F4}" srcOrd="0" destOrd="0" presId="urn:microsoft.com/office/officeart/2005/8/layout/hierarchy2"/>
    <dgm:cxn modelId="{2E889512-473A-4F33-B937-529DFC1E6B47}" type="presParOf" srcId="{9BE76C56-7A2C-47CF-9B68-31B6596CE47E}" destId="{05CB4760-D4B1-4C22-B995-0A84CF1A0AB4}" srcOrd="1" destOrd="0" presId="urn:microsoft.com/office/officeart/2005/8/layout/hierarchy2"/>
    <dgm:cxn modelId="{295F333C-7860-4DF3-BFF6-8E626805CBB3}" type="presParOf" srcId="{9606742F-D32E-4407-9142-8F65F5D43BEF}" destId="{639B1C3D-6287-408A-BCF3-D432AB915390}" srcOrd="2" destOrd="0" presId="urn:microsoft.com/office/officeart/2005/8/layout/hierarchy2"/>
    <dgm:cxn modelId="{A9BF0253-2A9A-4F09-AA7A-BAAA307DED28}" type="presParOf" srcId="{639B1C3D-6287-408A-BCF3-D432AB915390}" destId="{78356055-7A2F-4978-8D35-B8FA274BC23F}" srcOrd="0" destOrd="0" presId="urn:microsoft.com/office/officeart/2005/8/layout/hierarchy2"/>
    <dgm:cxn modelId="{89CD7B58-76AB-42FD-B783-B487D869E7C1}" type="presParOf" srcId="{9606742F-D32E-4407-9142-8F65F5D43BEF}" destId="{E7532794-4121-478E-855F-29E1B834897D}" srcOrd="3" destOrd="0" presId="urn:microsoft.com/office/officeart/2005/8/layout/hierarchy2"/>
    <dgm:cxn modelId="{C6EBCBD3-FC93-48CB-A9F1-9AE58A9A9387}" type="presParOf" srcId="{E7532794-4121-478E-855F-29E1B834897D}" destId="{B7D8DB31-B305-4DC4-890D-3A07D1A78110}" srcOrd="0" destOrd="0" presId="urn:microsoft.com/office/officeart/2005/8/layout/hierarchy2"/>
    <dgm:cxn modelId="{01E76C56-8CFE-4D98-9784-B82D15AF2E28}" type="presParOf" srcId="{E7532794-4121-478E-855F-29E1B834897D}" destId="{F8EEEA09-185F-40CF-8666-732946936FF2}" srcOrd="1" destOrd="0" presId="urn:microsoft.com/office/officeart/2005/8/layout/hierarchy2"/>
    <dgm:cxn modelId="{B926936E-C741-4C10-9B91-1CB1D1C98293}" type="presParOf" srcId="{E93B7FFC-0E0E-44F6-ABCA-1D38A04CC0C6}" destId="{DA138658-B359-4181-AA72-48C258B5EF3C}" srcOrd="2" destOrd="0" presId="urn:microsoft.com/office/officeart/2005/8/layout/hierarchy2"/>
    <dgm:cxn modelId="{D15186B9-0284-4D0B-B6A8-B1B90362907C}" type="presParOf" srcId="{DA138658-B359-4181-AA72-48C258B5EF3C}" destId="{1D69E8FD-1AC5-4DA8-A5BC-BEAF00E21ECC}" srcOrd="0" destOrd="0" presId="urn:microsoft.com/office/officeart/2005/8/layout/hierarchy2"/>
    <dgm:cxn modelId="{9C3BED6C-CF33-4BDD-9D13-FE54CA186BDE}" type="presParOf" srcId="{E93B7FFC-0E0E-44F6-ABCA-1D38A04CC0C6}" destId="{EFC16CEC-397E-438E-8F9F-BBC5E77DEB4D}" srcOrd="3" destOrd="0" presId="urn:microsoft.com/office/officeart/2005/8/layout/hierarchy2"/>
    <dgm:cxn modelId="{083FD6A1-49FD-42EB-B7BD-CC39C7880079}" type="presParOf" srcId="{EFC16CEC-397E-438E-8F9F-BBC5E77DEB4D}" destId="{CBFAAC7B-FB2B-4295-98B5-6720BF310DD3}" srcOrd="0" destOrd="0" presId="urn:microsoft.com/office/officeart/2005/8/layout/hierarchy2"/>
    <dgm:cxn modelId="{341E3D5A-F31E-41EE-B223-E47DAA4D00B4}" type="presParOf" srcId="{EFC16CEC-397E-438E-8F9F-BBC5E77DEB4D}" destId="{A0BB9CDD-7AE1-448A-AD0C-6857A1331233}" srcOrd="1" destOrd="0" presId="urn:microsoft.com/office/officeart/2005/8/layout/hierarchy2"/>
    <dgm:cxn modelId="{2C16BD3E-1752-4AAD-A98A-85BC130E0ECD}" type="presParOf" srcId="{A0BB9CDD-7AE1-448A-AD0C-6857A1331233}" destId="{93CCBB64-12B1-4FF1-8F2E-74795DC93E1A}" srcOrd="0" destOrd="0" presId="urn:microsoft.com/office/officeart/2005/8/layout/hierarchy2"/>
    <dgm:cxn modelId="{2FF19815-2AF5-46AE-86EB-E7D127354A52}" type="presParOf" srcId="{93CCBB64-12B1-4FF1-8F2E-74795DC93E1A}" destId="{06C10193-C243-42CC-8F7A-FD6463829543}" srcOrd="0" destOrd="0" presId="urn:microsoft.com/office/officeart/2005/8/layout/hierarchy2"/>
    <dgm:cxn modelId="{853369C2-BA5F-44AB-A272-8C2EBE38629A}" type="presParOf" srcId="{A0BB9CDD-7AE1-448A-AD0C-6857A1331233}" destId="{5FE89195-D65A-48FB-A4DB-2EF01283EA98}" srcOrd="1" destOrd="0" presId="urn:microsoft.com/office/officeart/2005/8/layout/hierarchy2"/>
    <dgm:cxn modelId="{093405C4-2C40-4B48-859F-9DA22509AEBF}" type="presParOf" srcId="{5FE89195-D65A-48FB-A4DB-2EF01283EA98}" destId="{24094097-9D86-4F0C-AD0F-DADF4E1204BF}" srcOrd="0" destOrd="0" presId="urn:microsoft.com/office/officeart/2005/8/layout/hierarchy2"/>
    <dgm:cxn modelId="{4CF0068E-60ED-4854-9BCB-F4379118791F}" type="presParOf" srcId="{5FE89195-D65A-48FB-A4DB-2EF01283EA98}" destId="{2A1DA818-C126-4BA4-BE6B-1A87F6F15778}" srcOrd="1" destOrd="0" presId="urn:microsoft.com/office/officeart/2005/8/layout/hierarchy2"/>
    <dgm:cxn modelId="{C7E55E68-22F0-4EDB-8626-E3ED58AC9D71}" type="presParOf" srcId="{A0BB9CDD-7AE1-448A-AD0C-6857A1331233}" destId="{EF005DD8-9DDB-41B3-8FBE-7AC40E58F84C}" srcOrd="2" destOrd="0" presId="urn:microsoft.com/office/officeart/2005/8/layout/hierarchy2"/>
    <dgm:cxn modelId="{1F4227FE-1A68-4D32-91C1-1D2F97EFBC72}" type="presParOf" srcId="{EF005DD8-9DDB-41B3-8FBE-7AC40E58F84C}" destId="{4FEE7C3C-200A-4701-9150-EDEFC4CD8C04}" srcOrd="0" destOrd="0" presId="urn:microsoft.com/office/officeart/2005/8/layout/hierarchy2"/>
    <dgm:cxn modelId="{C8B0D2D1-E057-414B-82EC-41D7D9BD416F}" type="presParOf" srcId="{A0BB9CDD-7AE1-448A-AD0C-6857A1331233}" destId="{1F552AB1-CE56-4D81-B215-A6598B974029}" srcOrd="3" destOrd="0" presId="urn:microsoft.com/office/officeart/2005/8/layout/hierarchy2"/>
    <dgm:cxn modelId="{6F87F713-3019-405F-826E-53021F33E6C2}" type="presParOf" srcId="{1F552AB1-CE56-4D81-B215-A6598B974029}" destId="{D93E1412-C020-4A84-A8EB-8A66342197DE}" srcOrd="0" destOrd="0" presId="urn:microsoft.com/office/officeart/2005/8/layout/hierarchy2"/>
    <dgm:cxn modelId="{A6C2A887-18A7-4880-BAD9-DC9BCBD86F51}" type="presParOf" srcId="{1F552AB1-CE56-4D81-B215-A6598B974029}" destId="{3F122041-7EEB-47E3-94E8-A2ADD9DA5227}" srcOrd="1" destOrd="0" presId="urn:microsoft.com/office/officeart/2005/8/layout/hierarchy2"/>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312BD3-E9D7-403C-BA4D-07CF1A28218B}" type="doc">
      <dgm:prSet loTypeId="urn:microsoft.com/office/officeart/2005/8/layout/hProcess9" loCatId="process" qsTypeId="urn:microsoft.com/office/officeart/2005/8/quickstyle/simple1" qsCatId="simple" csTypeId="urn:microsoft.com/office/officeart/2005/8/colors/accent1_2" csCatId="accent1" phldr="1"/>
      <dgm:spPr/>
    </dgm:pt>
    <dgm:pt modelId="{7B6B9E08-8B59-4B51-A31F-989901234532}">
      <dgm:prSet phldrT="[Text]" custT="1"/>
      <dgm:spPr/>
      <dgm:t>
        <a:bodyPr/>
        <a:lstStyle/>
        <a:p>
          <a:r>
            <a:rPr lang="en-US" sz="2400" dirty="0" smtClean="0"/>
            <a:t>disseminated the report to internal staff </a:t>
          </a:r>
          <a:endParaRPr lang="en-CA" sz="2400" dirty="0"/>
        </a:p>
      </dgm:t>
    </dgm:pt>
    <dgm:pt modelId="{4C4CA2F4-67F9-4029-828F-3A485AA279B0}" type="parTrans" cxnId="{006BCE1F-BBB3-43CB-B1EC-7DAD009B2674}">
      <dgm:prSet/>
      <dgm:spPr/>
      <dgm:t>
        <a:bodyPr/>
        <a:lstStyle/>
        <a:p>
          <a:endParaRPr lang="en-CA"/>
        </a:p>
      </dgm:t>
    </dgm:pt>
    <dgm:pt modelId="{FFBA5E47-47DB-44B8-94D2-3B610738D5B7}" type="sibTrans" cxnId="{006BCE1F-BBB3-43CB-B1EC-7DAD009B2674}">
      <dgm:prSet/>
      <dgm:spPr/>
      <dgm:t>
        <a:bodyPr/>
        <a:lstStyle/>
        <a:p>
          <a:endParaRPr lang="en-CA"/>
        </a:p>
      </dgm:t>
    </dgm:pt>
    <dgm:pt modelId="{7969C93D-6A35-4B72-8E2D-5A8C61B3656E}">
      <dgm:prSet phldrT="[Text]"/>
      <dgm:spPr/>
      <dgm:t>
        <a:bodyPr/>
        <a:lstStyle/>
        <a:p>
          <a:r>
            <a:rPr lang="en-US" dirty="0" smtClean="0"/>
            <a:t>program is making changes to the way they provide services to women experiencing IPV -align with research findings</a:t>
          </a:r>
          <a:endParaRPr lang="en-CA" dirty="0"/>
        </a:p>
      </dgm:t>
    </dgm:pt>
    <dgm:pt modelId="{8A1166DE-CB4F-44F5-9E9C-58C5C14AA0CE}" type="parTrans" cxnId="{E0ECDA72-E904-4D77-B16B-FD47D0C4E033}">
      <dgm:prSet/>
      <dgm:spPr/>
      <dgm:t>
        <a:bodyPr/>
        <a:lstStyle/>
        <a:p>
          <a:endParaRPr lang="en-CA"/>
        </a:p>
      </dgm:t>
    </dgm:pt>
    <dgm:pt modelId="{392C476D-BCCE-43BD-BED3-1A99207C69AD}" type="sibTrans" cxnId="{E0ECDA72-E904-4D77-B16B-FD47D0C4E033}">
      <dgm:prSet/>
      <dgm:spPr/>
      <dgm:t>
        <a:bodyPr/>
        <a:lstStyle/>
        <a:p>
          <a:endParaRPr lang="en-CA"/>
        </a:p>
      </dgm:t>
    </dgm:pt>
    <dgm:pt modelId="{851D6E14-5CAC-49FD-B565-06571FAC0B7E}">
      <dgm:prSet phldrT="[Text]"/>
      <dgm:spPr/>
      <dgm:t>
        <a:bodyPr/>
        <a:lstStyle/>
        <a:p>
          <a:r>
            <a:rPr lang="en-US" dirty="0" smtClean="0"/>
            <a:t>attending an Alberta Health Services meeting, she sent the report to the organizer of the event, and the entire group received it</a:t>
          </a:r>
          <a:endParaRPr lang="en-CA" dirty="0"/>
        </a:p>
      </dgm:t>
    </dgm:pt>
    <dgm:pt modelId="{1ECE338A-D202-4C54-A816-CCFA24C562AA}" type="parTrans" cxnId="{C7090BE3-3F44-4285-8F59-45059A8C30C9}">
      <dgm:prSet/>
      <dgm:spPr/>
      <dgm:t>
        <a:bodyPr/>
        <a:lstStyle/>
        <a:p>
          <a:endParaRPr lang="en-CA"/>
        </a:p>
      </dgm:t>
    </dgm:pt>
    <dgm:pt modelId="{DD47717E-F6A3-46A7-8A6D-63BC4A9E9246}" type="sibTrans" cxnId="{C7090BE3-3F44-4285-8F59-45059A8C30C9}">
      <dgm:prSet/>
      <dgm:spPr/>
      <dgm:t>
        <a:bodyPr/>
        <a:lstStyle/>
        <a:p>
          <a:endParaRPr lang="en-CA"/>
        </a:p>
      </dgm:t>
    </dgm:pt>
    <dgm:pt modelId="{13402E14-1260-48E4-8475-EC8BFDBBBB52}">
      <dgm:prSet custT="1"/>
      <dgm:spPr/>
      <dgm:t>
        <a:bodyPr/>
        <a:lstStyle/>
        <a:p>
          <a:r>
            <a:rPr lang="en-US" sz="2000" dirty="0" smtClean="0"/>
            <a:t>linked us to the DV Champion for Calgary Zone, who </a:t>
          </a:r>
          <a:r>
            <a:rPr lang="en-CA" sz="2000" dirty="0" smtClean="0"/>
            <a:t>described current work in Alberta towards addressing IPV and how the research project may be able to inform that work &amp; build upon the 2012 Environmental Scan </a:t>
          </a:r>
          <a:endParaRPr lang="en-US" sz="2000" dirty="0" smtClean="0"/>
        </a:p>
      </dgm:t>
    </dgm:pt>
    <dgm:pt modelId="{819FE733-66C7-4C79-A292-4954E8C58AC3}" type="parTrans" cxnId="{F2E4C270-ED1A-4582-9F94-42FB0B89C6EB}">
      <dgm:prSet/>
      <dgm:spPr/>
      <dgm:t>
        <a:bodyPr/>
        <a:lstStyle/>
        <a:p>
          <a:endParaRPr lang="en-CA"/>
        </a:p>
      </dgm:t>
    </dgm:pt>
    <dgm:pt modelId="{3068E2C8-7E50-4515-960F-21A806A3DDC7}" type="sibTrans" cxnId="{F2E4C270-ED1A-4582-9F94-42FB0B89C6EB}">
      <dgm:prSet/>
      <dgm:spPr/>
      <dgm:t>
        <a:bodyPr/>
        <a:lstStyle/>
        <a:p>
          <a:endParaRPr lang="en-CA"/>
        </a:p>
      </dgm:t>
    </dgm:pt>
    <dgm:pt modelId="{D63E9272-23DA-4431-B7CF-F9D68A101DB6}" type="pres">
      <dgm:prSet presAssocID="{79312BD3-E9D7-403C-BA4D-07CF1A28218B}" presName="CompostProcess" presStyleCnt="0">
        <dgm:presLayoutVars>
          <dgm:dir/>
          <dgm:resizeHandles val="exact"/>
        </dgm:presLayoutVars>
      </dgm:prSet>
      <dgm:spPr/>
    </dgm:pt>
    <dgm:pt modelId="{1EC9F400-F329-45EE-A696-4028B19B9D27}" type="pres">
      <dgm:prSet presAssocID="{79312BD3-E9D7-403C-BA4D-07CF1A28218B}" presName="arrow" presStyleLbl="bgShp" presStyleIdx="0" presStyleCnt="1"/>
      <dgm:spPr/>
    </dgm:pt>
    <dgm:pt modelId="{EC0C06C1-CD5E-45D4-B780-AAE953659D49}" type="pres">
      <dgm:prSet presAssocID="{79312BD3-E9D7-403C-BA4D-07CF1A28218B}" presName="linearProcess" presStyleCnt="0"/>
      <dgm:spPr/>
    </dgm:pt>
    <dgm:pt modelId="{B3BB1E44-DF52-488A-8A35-40D0F7455173}" type="pres">
      <dgm:prSet presAssocID="{7B6B9E08-8B59-4B51-A31F-989901234532}" presName="textNode" presStyleLbl="node1" presStyleIdx="0" presStyleCnt="4" custScaleY="108722">
        <dgm:presLayoutVars>
          <dgm:bulletEnabled val="1"/>
        </dgm:presLayoutVars>
      </dgm:prSet>
      <dgm:spPr/>
      <dgm:t>
        <a:bodyPr/>
        <a:lstStyle/>
        <a:p>
          <a:endParaRPr lang="en-CA"/>
        </a:p>
      </dgm:t>
    </dgm:pt>
    <dgm:pt modelId="{D7E6810D-C9A5-4502-A66F-649A9DDE8221}" type="pres">
      <dgm:prSet presAssocID="{FFBA5E47-47DB-44B8-94D2-3B610738D5B7}" presName="sibTrans" presStyleCnt="0"/>
      <dgm:spPr/>
    </dgm:pt>
    <dgm:pt modelId="{B6C75B2A-6A66-493A-B184-268AD418943B}" type="pres">
      <dgm:prSet presAssocID="{7969C93D-6A35-4B72-8E2D-5A8C61B3656E}" presName="textNode" presStyleLbl="node1" presStyleIdx="1" presStyleCnt="4" custScaleY="109951">
        <dgm:presLayoutVars>
          <dgm:bulletEnabled val="1"/>
        </dgm:presLayoutVars>
      </dgm:prSet>
      <dgm:spPr/>
      <dgm:t>
        <a:bodyPr/>
        <a:lstStyle/>
        <a:p>
          <a:endParaRPr lang="en-CA"/>
        </a:p>
      </dgm:t>
    </dgm:pt>
    <dgm:pt modelId="{CF5C7762-0F93-4472-A683-3330037E5E1D}" type="pres">
      <dgm:prSet presAssocID="{392C476D-BCCE-43BD-BED3-1A99207C69AD}" presName="sibTrans" presStyleCnt="0"/>
      <dgm:spPr/>
    </dgm:pt>
    <dgm:pt modelId="{8CB622E2-8DED-463E-925B-0F181FCE1AEB}" type="pres">
      <dgm:prSet presAssocID="{851D6E14-5CAC-49FD-B565-06571FAC0B7E}" presName="textNode" presStyleLbl="node1" presStyleIdx="2" presStyleCnt="4" custScaleY="108722">
        <dgm:presLayoutVars>
          <dgm:bulletEnabled val="1"/>
        </dgm:presLayoutVars>
      </dgm:prSet>
      <dgm:spPr/>
      <dgm:t>
        <a:bodyPr/>
        <a:lstStyle/>
        <a:p>
          <a:endParaRPr lang="en-CA"/>
        </a:p>
      </dgm:t>
    </dgm:pt>
    <dgm:pt modelId="{B5F25B93-E949-4E4F-87FC-B12C854B402F}" type="pres">
      <dgm:prSet presAssocID="{DD47717E-F6A3-46A7-8A6D-63BC4A9E9246}" presName="sibTrans" presStyleCnt="0"/>
      <dgm:spPr/>
    </dgm:pt>
    <dgm:pt modelId="{F73F1D60-7634-4BAA-9073-2C4CC35DF37A}" type="pres">
      <dgm:prSet presAssocID="{13402E14-1260-48E4-8475-EC8BFDBBBB52}" presName="textNode" presStyleLbl="node1" presStyleIdx="3" presStyleCnt="4" custScaleY="111179">
        <dgm:presLayoutVars>
          <dgm:bulletEnabled val="1"/>
        </dgm:presLayoutVars>
      </dgm:prSet>
      <dgm:spPr/>
      <dgm:t>
        <a:bodyPr/>
        <a:lstStyle/>
        <a:p>
          <a:endParaRPr lang="en-CA"/>
        </a:p>
      </dgm:t>
    </dgm:pt>
  </dgm:ptLst>
  <dgm:cxnLst>
    <dgm:cxn modelId="{68610C0A-0AFD-44CC-A5FF-3BF006F18F2D}" type="presOf" srcId="{851D6E14-5CAC-49FD-B565-06571FAC0B7E}" destId="{8CB622E2-8DED-463E-925B-0F181FCE1AEB}" srcOrd="0" destOrd="0" presId="urn:microsoft.com/office/officeart/2005/8/layout/hProcess9"/>
    <dgm:cxn modelId="{006BCE1F-BBB3-43CB-B1EC-7DAD009B2674}" srcId="{79312BD3-E9D7-403C-BA4D-07CF1A28218B}" destId="{7B6B9E08-8B59-4B51-A31F-989901234532}" srcOrd="0" destOrd="0" parTransId="{4C4CA2F4-67F9-4029-828F-3A485AA279B0}" sibTransId="{FFBA5E47-47DB-44B8-94D2-3B610738D5B7}"/>
    <dgm:cxn modelId="{1CD9AD29-F960-4442-9448-72CCB086C947}" type="presOf" srcId="{13402E14-1260-48E4-8475-EC8BFDBBBB52}" destId="{F73F1D60-7634-4BAA-9073-2C4CC35DF37A}" srcOrd="0" destOrd="0" presId="urn:microsoft.com/office/officeart/2005/8/layout/hProcess9"/>
    <dgm:cxn modelId="{59C2EC8C-52C9-4C7F-B0AC-187927392DBC}" type="presOf" srcId="{7B6B9E08-8B59-4B51-A31F-989901234532}" destId="{B3BB1E44-DF52-488A-8A35-40D0F7455173}" srcOrd="0" destOrd="0" presId="urn:microsoft.com/office/officeart/2005/8/layout/hProcess9"/>
    <dgm:cxn modelId="{5776D1E1-0976-4CB4-9914-6F9EBA7A8BD5}" type="presOf" srcId="{7969C93D-6A35-4B72-8E2D-5A8C61B3656E}" destId="{B6C75B2A-6A66-493A-B184-268AD418943B}" srcOrd="0" destOrd="0" presId="urn:microsoft.com/office/officeart/2005/8/layout/hProcess9"/>
    <dgm:cxn modelId="{B8B597CC-D7BF-4B68-8AA3-C83333B1D448}" type="presOf" srcId="{79312BD3-E9D7-403C-BA4D-07CF1A28218B}" destId="{D63E9272-23DA-4431-B7CF-F9D68A101DB6}" srcOrd="0" destOrd="0" presId="urn:microsoft.com/office/officeart/2005/8/layout/hProcess9"/>
    <dgm:cxn modelId="{C7090BE3-3F44-4285-8F59-45059A8C30C9}" srcId="{79312BD3-E9D7-403C-BA4D-07CF1A28218B}" destId="{851D6E14-5CAC-49FD-B565-06571FAC0B7E}" srcOrd="2" destOrd="0" parTransId="{1ECE338A-D202-4C54-A816-CCFA24C562AA}" sibTransId="{DD47717E-F6A3-46A7-8A6D-63BC4A9E9246}"/>
    <dgm:cxn modelId="{F2E4C270-ED1A-4582-9F94-42FB0B89C6EB}" srcId="{79312BD3-E9D7-403C-BA4D-07CF1A28218B}" destId="{13402E14-1260-48E4-8475-EC8BFDBBBB52}" srcOrd="3" destOrd="0" parTransId="{819FE733-66C7-4C79-A292-4954E8C58AC3}" sibTransId="{3068E2C8-7E50-4515-960F-21A806A3DDC7}"/>
    <dgm:cxn modelId="{E0ECDA72-E904-4D77-B16B-FD47D0C4E033}" srcId="{79312BD3-E9D7-403C-BA4D-07CF1A28218B}" destId="{7969C93D-6A35-4B72-8E2D-5A8C61B3656E}" srcOrd="1" destOrd="0" parTransId="{8A1166DE-CB4F-44F5-9E9C-58C5C14AA0CE}" sibTransId="{392C476D-BCCE-43BD-BED3-1A99207C69AD}"/>
    <dgm:cxn modelId="{83135717-D1A5-4C10-87D7-7F8106013D86}" type="presParOf" srcId="{D63E9272-23DA-4431-B7CF-F9D68A101DB6}" destId="{1EC9F400-F329-45EE-A696-4028B19B9D27}" srcOrd="0" destOrd="0" presId="urn:microsoft.com/office/officeart/2005/8/layout/hProcess9"/>
    <dgm:cxn modelId="{15A94357-0E01-431B-853B-A48A391D9219}" type="presParOf" srcId="{D63E9272-23DA-4431-B7CF-F9D68A101DB6}" destId="{EC0C06C1-CD5E-45D4-B780-AAE953659D49}" srcOrd="1" destOrd="0" presId="urn:microsoft.com/office/officeart/2005/8/layout/hProcess9"/>
    <dgm:cxn modelId="{AB5C3659-BC8D-405D-A254-43418B7ED144}" type="presParOf" srcId="{EC0C06C1-CD5E-45D4-B780-AAE953659D49}" destId="{B3BB1E44-DF52-488A-8A35-40D0F7455173}" srcOrd="0" destOrd="0" presId="urn:microsoft.com/office/officeart/2005/8/layout/hProcess9"/>
    <dgm:cxn modelId="{34C20046-0ACF-4F0B-A7F5-E756556A535D}" type="presParOf" srcId="{EC0C06C1-CD5E-45D4-B780-AAE953659D49}" destId="{D7E6810D-C9A5-4502-A66F-649A9DDE8221}" srcOrd="1" destOrd="0" presId="urn:microsoft.com/office/officeart/2005/8/layout/hProcess9"/>
    <dgm:cxn modelId="{54042891-A82A-4197-BABB-1ED8D2BB2B3D}" type="presParOf" srcId="{EC0C06C1-CD5E-45D4-B780-AAE953659D49}" destId="{B6C75B2A-6A66-493A-B184-268AD418943B}" srcOrd="2" destOrd="0" presId="urn:microsoft.com/office/officeart/2005/8/layout/hProcess9"/>
    <dgm:cxn modelId="{CFFED26E-7A34-48A8-92E5-85902BDA7B3C}" type="presParOf" srcId="{EC0C06C1-CD5E-45D4-B780-AAE953659D49}" destId="{CF5C7762-0F93-4472-A683-3330037E5E1D}" srcOrd="3" destOrd="0" presId="urn:microsoft.com/office/officeart/2005/8/layout/hProcess9"/>
    <dgm:cxn modelId="{D8630DE8-6055-4589-901B-011D7AD6C029}" type="presParOf" srcId="{EC0C06C1-CD5E-45D4-B780-AAE953659D49}" destId="{8CB622E2-8DED-463E-925B-0F181FCE1AEB}" srcOrd="4" destOrd="0" presId="urn:microsoft.com/office/officeart/2005/8/layout/hProcess9"/>
    <dgm:cxn modelId="{88EAF024-CC2B-40E8-A68F-C39D6F8AEFAE}" type="presParOf" srcId="{EC0C06C1-CD5E-45D4-B780-AAE953659D49}" destId="{B5F25B93-E949-4E4F-87FC-B12C854B402F}" srcOrd="5" destOrd="0" presId="urn:microsoft.com/office/officeart/2005/8/layout/hProcess9"/>
    <dgm:cxn modelId="{764705DF-4C30-414F-BB9B-A565EAE80418}" type="presParOf" srcId="{EC0C06C1-CD5E-45D4-B780-AAE953659D49}" destId="{F73F1D60-7634-4BAA-9073-2C4CC35DF37A}"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F27C57-C5E2-4C35-8FE0-8DC4452CC79E}"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CA"/>
        </a:p>
      </dgm:t>
    </dgm:pt>
    <dgm:pt modelId="{E23845C2-E457-4A30-8062-4A4303BB9229}">
      <dgm:prSet phldrT="[Text]"/>
      <dgm:spPr/>
      <dgm:t>
        <a:bodyPr/>
        <a:lstStyle/>
        <a:p>
          <a:r>
            <a:rPr lang="en-CA" dirty="0" smtClean="0"/>
            <a:t>2013</a:t>
          </a:r>
          <a:endParaRPr lang="en-CA" dirty="0"/>
        </a:p>
      </dgm:t>
    </dgm:pt>
    <dgm:pt modelId="{88C4ADAC-ECD5-44A7-8387-6A560B6292DE}" type="parTrans" cxnId="{18CB7BB9-59D6-4327-B648-8611FCEDD961}">
      <dgm:prSet/>
      <dgm:spPr/>
      <dgm:t>
        <a:bodyPr/>
        <a:lstStyle/>
        <a:p>
          <a:endParaRPr lang="en-CA"/>
        </a:p>
      </dgm:t>
    </dgm:pt>
    <dgm:pt modelId="{0A85FACA-F536-4924-B5EC-DADF0DBB7ECD}" type="sibTrans" cxnId="{18CB7BB9-59D6-4327-B648-8611FCEDD961}">
      <dgm:prSet/>
      <dgm:spPr/>
      <dgm:t>
        <a:bodyPr/>
        <a:lstStyle/>
        <a:p>
          <a:endParaRPr lang="en-CA"/>
        </a:p>
      </dgm:t>
    </dgm:pt>
    <dgm:pt modelId="{43736F0B-AEFC-46B2-A4E2-DAF0B8EF9AA9}">
      <dgm:prSet phldrT="[Text]"/>
      <dgm:spPr/>
      <dgm:t>
        <a:bodyPr/>
        <a:lstStyle/>
        <a:p>
          <a:r>
            <a:rPr lang="en-CA" dirty="0" smtClean="0"/>
            <a:t>2014</a:t>
          </a:r>
          <a:endParaRPr lang="en-CA" dirty="0"/>
        </a:p>
      </dgm:t>
    </dgm:pt>
    <dgm:pt modelId="{1AE2ED46-B6FC-4516-B46B-4C60562CAE23}" type="parTrans" cxnId="{EBE5271E-B956-4A73-B1B1-7CBA4C324F22}">
      <dgm:prSet/>
      <dgm:spPr/>
      <dgm:t>
        <a:bodyPr/>
        <a:lstStyle/>
        <a:p>
          <a:endParaRPr lang="en-CA"/>
        </a:p>
      </dgm:t>
    </dgm:pt>
    <dgm:pt modelId="{7C0E8A75-C848-420B-97B6-50EE6FF8E11C}" type="sibTrans" cxnId="{EBE5271E-B956-4A73-B1B1-7CBA4C324F22}">
      <dgm:prSet/>
      <dgm:spPr/>
      <dgm:t>
        <a:bodyPr/>
        <a:lstStyle/>
        <a:p>
          <a:endParaRPr lang="en-CA"/>
        </a:p>
      </dgm:t>
    </dgm:pt>
    <dgm:pt modelId="{08E2499E-3642-4F01-9DA5-03EF0DB664A2}">
      <dgm:prSet phldrT="[Text]"/>
      <dgm:spPr/>
      <dgm:t>
        <a:bodyPr/>
        <a:lstStyle/>
        <a:p>
          <a:r>
            <a:rPr lang="en-CA" dirty="0" smtClean="0"/>
            <a:t>2015</a:t>
          </a:r>
          <a:endParaRPr lang="en-CA" dirty="0"/>
        </a:p>
      </dgm:t>
    </dgm:pt>
    <dgm:pt modelId="{21D6864D-DC66-4981-9764-5DB3351F67E5}" type="parTrans" cxnId="{97974DA7-1F22-4CF8-9A5F-4B7A8EC131D2}">
      <dgm:prSet/>
      <dgm:spPr/>
      <dgm:t>
        <a:bodyPr/>
        <a:lstStyle/>
        <a:p>
          <a:endParaRPr lang="en-CA"/>
        </a:p>
      </dgm:t>
    </dgm:pt>
    <dgm:pt modelId="{8C8D5F8A-AF68-4E2E-9F92-E913D774F450}" type="sibTrans" cxnId="{97974DA7-1F22-4CF8-9A5F-4B7A8EC131D2}">
      <dgm:prSet/>
      <dgm:spPr/>
      <dgm:t>
        <a:bodyPr/>
        <a:lstStyle/>
        <a:p>
          <a:endParaRPr lang="en-CA"/>
        </a:p>
      </dgm:t>
    </dgm:pt>
    <dgm:pt modelId="{2DBB188D-C74B-4409-8E93-6B77CE76B955}">
      <dgm:prSet/>
      <dgm:spPr/>
      <dgm:t>
        <a:bodyPr/>
        <a:lstStyle/>
        <a:p>
          <a:r>
            <a:rPr lang="en-CA" dirty="0" smtClean="0"/>
            <a:t>2016</a:t>
          </a:r>
          <a:endParaRPr lang="en-CA" dirty="0"/>
        </a:p>
      </dgm:t>
    </dgm:pt>
    <dgm:pt modelId="{F8048B2E-2274-4F71-8A3D-C96053D17982}" type="parTrans" cxnId="{6FA96A28-0CD0-465D-AD57-24B8E11ADD84}">
      <dgm:prSet/>
      <dgm:spPr/>
      <dgm:t>
        <a:bodyPr/>
        <a:lstStyle/>
        <a:p>
          <a:endParaRPr lang="en-CA"/>
        </a:p>
      </dgm:t>
    </dgm:pt>
    <dgm:pt modelId="{E432A424-1408-4169-90FA-BE42D0F00023}" type="sibTrans" cxnId="{6FA96A28-0CD0-465D-AD57-24B8E11ADD84}">
      <dgm:prSet/>
      <dgm:spPr/>
      <dgm:t>
        <a:bodyPr/>
        <a:lstStyle/>
        <a:p>
          <a:endParaRPr lang="en-CA"/>
        </a:p>
      </dgm:t>
    </dgm:pt>
    <dgm:pt modelId="{031B25D7-1B0E-4EC5-8CD6-44C73DA0783C}">
      <dgm:prSet/>
      <dgm:spPr/>
      <dgm:t>
        <a:bodyPr/>
        <a:lstStyle/>
        <a:p>
          <a:r>
            <a:rPr lang="en-CA" dirty="0" smtClean="0"/>
            <a:t>2012</a:t>
          </a:r>
          <a:endParaRPr lang="en-CA" dirty="0"/>
        </a:p>
      </dgm:t>
    </dgm:pt>
    <dgm:pt modelId="{AFCA504B-48B6-4127-9CE2-618784944A73}" type="parTrans" cxnId="{ECA73291-8269-4D43-B79F-BF16E94FFB42}">
      <dgm:prSet/>
      <dgm:spPr/>
      <dgm:t>
        <a:bodyPr/>
        <a:lstStyle/>
        <a:p>
          <a:endParaRPr lang="en-CA"/>
        </a:p>
      </dgm:t>
    </dgm:pt>
    <dgm:pt modelId="{B26164D2-D6C4-4EDD-810F-2BE93B4E7B7D}" type="sibTrans" cxnId="{ECA73291-8269-4D43-B79F-BF16E94FFB42}">
      <dgm:prSet/>
      <dgm:spPr/>
      <dgm:t>
        <a:bodyPr/>
        <a:lstStyle/>
        <a:p>
          <a:endParaRPr lang="en-CA"/>
        </a:p>
      </dgm:t>
    </dgm:pt>
    <dgm:pt modelId="{143B9F99-0CB8-4FD6-8AA2-EADED4D7B04F}" type="pres">
      <dgm:prSet presAssocID="{F3F27C57-C5E2-4C35-8FE0-8DC4452CC79E}" presName="Name0" presStyleCnt="0">
        <dgm:presLayoutVars>
          <dgm:dir/>
          <dgm:resizeHandles val="exact"/>
        </dgm:presLayoutVars>
      </dgm:prSet>
      <dgm:spPr/>
      <dgm:t>
        <a:bodyPr/>
        <a:lstStyle/>
        <a:p>
          <a:endParaRPr lang="en-CA"/>
        </a:p>
      </dgm:t>
    </dgm:pt>
    <dgm:pt modelId="{1B33E1FC-1AB8-4770-90BE-40C3CD35A4A4}" type="pres">
      <dgm:prSet presAssocID="{F3F27C57-C5E2-4C35-8FE0-8DC4452CC79E}" presName="arrow" presStyleLbl="bgShp" presStyleIdx="0" presStyleCnt="1"/>
      <dgm:spPr/>
    </dgm:pt>
    <dgm:pt modelId="{A2F4BEAB-8FD5-4F95-AC05-E1B67C6D9325}" type="pres">
      <dgm:prSet presAssocID="{F3F27C57-C5E2-4C35-8FE0-8DC4452CC79E}" presName="points" presStyleCnt="0"/>
      <dgm:spPr/>
    </dgm:pt>
    <dgm:pt modelId="{984F79DA-6AFF-4EB9-A435-04CBABC3C734}" type="pres">
      <dgm:prSet presAssocID="{031B25D7-1B0E-4EC5-8CD6-44C73DA0783C}" presName="compositeA" presStyleCnt="0"/>
      <dgm:spPr/>
    </dgm:pt>
    <dgm:pt modelId="{848B2C38-371E-48E0-8C84-E6D449ADB271}" type="pres">
      <dgm:prSet presAssocID="{031B25D7-1B0E-4EC5-8CD6-44C73DA0783C}" presName="textA" presStyleLbl="revTx" presStyleIdx="0" presStyleCnt="5">
        <dgm:presLayoutVars>
          <dgm:bulletEnabled val="1"/>
        </dgm:presLayoutVars>
      </dgm:prSet>
      <dgm:spPr/>
      <dgm:t>
        <a:bodyPr/>
        <a:lstStyle/>
        <a:p>
          <a:endParaRPr lang="en-CA"/>
        </a:p>
      </dgm:t>
    </dgm:pt>
    <dgm:pt modelId="{40984326-2986-4AC7-B8E2-343AB9563F0F}" type="pres">
      <dgm:prSet presAssocID="{031B25D7-1B0E-4EC5-8CD6-44C73DA0783C}" presName="circleA" presStyleLbl="node1" presStyleIdx="0" presStyleCnt="5"/>
      <dgm:spPr/>
    </dgm:pt>
    <dgm:pt modelId="{D85BA540-1584-4CA7-9B2A-E50DD00BC71E}" type="pres">
      <dgm:prSet presAssocID="{031B25D7-1B0E-4EC5-8CD6-44C73DA0783C}" presName="spaceA" presStyleCnt="0"/>
      <dgm:spPr/>
    </dgm:pt>
    <dgm:pt modelId="{31F21D16-8CCC-40B9-BD3D-17D8D551D60C}" type="pres">
      <dgm:prSet presAssocID="{B26164D2-D6C4-4EDD-810F-2BE93B4E7B7D}" presName="space" presStyleCnt="0"/>
      <dgm:spPr/>
    </dgm:pt>
    <dgm:pt modelId="{05B4D522-C744-4E3F-BFC7-10A9368E4E12}" type="pres">
      <dgm:prSet presAssocID="{E23845C2-E457-4A30-8062-4A4303BB9229}" presName="compositeB" presStyleCnt="0"/>
      <dgm:spPr/>
    </dgm:pt>
    <dgm:pt modelId="{A201CDBB-CC82-49FB-B839-33470AC6609E}" type="pres">
      <dgm:prSet presAssocID="{E23845C2-E457-4A30-8062-4A4303BB9229}" presName="textB" presStyleLbl="revTx" presStyleIdx="1" presStyleCnt="5">
        <dgm:presLayoutVars>
          <dgm:bulletEnabled val="1"/>
        </dgm:presLayoutVars>
      </dgm:prSet>
      <dgm:spPr/>
      <dgm:t>
        <a:bodyPr/>
        <a:lstStyle/>
        <a:p>
          <a:endParaRPr lang="en-CA"/>
        </a:p>
      </dgm:t>
    </dgm:pt>
    <dgm:pt modelId="{32D003D8-84B8-4FAC-8C12-2D285823DA28}" type="pres">
      <dgm:prSet presAssocID="{E23845C2-E457-4A30-8062-4A4303BB9229}" presName="circleB" presStyleLbl="node1" presStyleIdx="1" presStyleCnt="5"/>
      <dgm:spPr/>
    </dgm:pt>
    <dgm:pt modelId="{4DC00758-6A01-46FE-9446-213F4364E1D8}" type="pres">
      <dgm:prSet presAssocID="{E23845C2-E457-4A30-8062-4A4303BB9229}" presName="spaceB" presStyleCnt="0"/>
      <dgm:spPr/>
    </dgm:pt>
    <dgm:pt modelId="{A03B638A-62F8-478E-BE2C-0B96D79FAC3A}" type="pres">
      <dgm:prSet presAssocID="{0A85FACA-F536-4924-B5EC-DADF0DBB7ECD}" presName="space" presStyleCnt="0"/>
      <dgm:spPr/>
    </dgm:pt>
    <dgm:pt modelId="{23460DD7-9E0F-4389-AA2C-AD77DFA52ADC}" type="pres">
      <dgm:prSet presAssocID="{43736F0B-AEFC-46B2-A4E2-DAF0B8EF9AA9}" presName="compositeA" presStyleCnt="0"/>
      <dgm:spPr/>
    </dgm:pt>
    <dgm:pt modelId="{D62EE5B4-B7E0-4011-A2D9-678EC6F14CA1}" type="pres">
      <dgm:prSet presAssocID="{43736F0B-AEFC-46B2-A4E2-DAF0B8EF9AA9}" presName="textA" presStyleLbl="revTx" presStyleIdx="2" presStyleCnt="5">
        <dgm:presLayoutVars>
          <dgm:bulletEnabled val="1"/>
        </dgm:presLayoutVars>
      </dgm:prSet>
      <dgm:spPr/>
      <dgm:t>
        <a:bodyPr/>
        <a:lstStyle/>
        <a:p>
          <a:endParaRPr lang="en-CA"/>
        </a:p>
      </dgm:t>
    </dgm:pt>
    <dgm:pt modelId="{4340B5B7-5948-44FB-8867-504BE5E6594A}" type="pres">
      <dgm:prSet presAssocID="{43736F0B-AEFC-46B2-A4E2-DAF0B8EF9AA9}" presName="circleA" presStyleLbl="node1" presStyleIdx="2" presStyleCnt="5"/>
      <dgm:spPr/>
    </dgm:pt>
    <dgm:pt modelId="{D20D87F6-5AFB-4DF2-95FB-D15AE5DD9D06}" type="pres">
      <dgm:prSet presAssocID="{43736F0B-AEFC-46B2-A4E2-DAF0B8EF9AA9}" presName="spaceA" presStyleCnt="0"/>
      <dgm:spPr/>
    </dgm:pt>
    <dgm:pt modelId="{75AAC3BE-FD1A-4FF6-9088-9CB43EE59CE7}" type="pres">
      <dgm:prSet presAssocID="{7C0E8A75-C848-420B-97B6-50EE6FF8E11C}" presName="space" presStyleCnt="0"/>
      <dgm:spPr/>
    </dgm:pt>
    <dgm:pt modelId="{80C1DA23-8C5D-48B1-8AEA-0AE8100AC93A}" type="pres">
      <dgm:prSet presAssocID="{08E2499E-3642-4F01-9DA5-03EF0DB664A2}" presName="compositeB" presStyleCnt="0"/>
      <dgm:spPr/>
    </dgm:pt>
    <dgm:pt modelId="{2EC77C72-2B51-40FE-AF8C-44F05E2631E2}" type="pres">
      <dgm:prSet presAssocID="{08E2499E-3642-4F01-9DA5-03EF0DB664A2}" presName="textB" presStyleLbl="revTx" presStyleIdx="3" presStyleCnt="5">
        <dgm:presLayoutVars>
          <dgm:bulletEnabled val="1"/>
        </dgm:presLayoutVars>
      </dgm:prSet>
      <dgm:spPr/>
      <dgm:t>
        <a:bodyPr/>
        <a:lstStyle/>
        <a:p>
          <a:endParaRPr lang="en-CA"/>
        </a:p>
      </dgm:t>
    </dgm:pt>
    <dgm:pt modelId="{3B335ECD-4FDE-4F6D-A5C1-E285B311B906}" type="pres">
      <dgm:prSet presAssocID="{08E2499E-3642-4F01-9DA5-03EF0DB664A2}" presName="circleB" presStyleLbl="node1" presStyleIdx="3" presStyleCnt="5"/>
      <dgm:spPr/>
    </dgm:pt>
    <dgm:pt modelId="{7B7AB65F-9A63-47F9-BE4D-629BE73BE182}" type="pres">
      <dgm:prSet presAssocID="{08E2499E-3642-4F01-9DA5-03EF0DB664A2}" presName="spaceB" presStyleCnt="0"/>
      <dgm:spPr/>
    </dgm:pt>
    <dgm:pt modelId="{085CCC10-2F73-4542-BCA8-72347648DBBE}" type="pres">
      <dgm:prSet presAssocID="{8C8D5F8A-AF68-4E2E-9F92-E913D774F450}" presName="space" presStyleCnt="0"/>
      <dgm:spPr/>
    </dgm:pt>
    <dgm:pt modelId="{E21FCEF4-5EE3-4B9F-9023-5870FC6CF85A}" type="pres">
      <dgm:prSet presAssocID="{2DBB188D-C74B-4409-8E93-6B77CE76B955}" presName="compositeA" presStyleCnt="0"/>
      <dgm:spPr/>
    </dgm:pt>
    <dgm:pt modelId="{26F75F42-1DED-4FC7-AA19-1CF829E97B35}" type="pres">
      <dgm:prSet presAssocID="{2DBB188D-C74B-4409-8E93-6B77CE76B955}" presName="textA" presStyleLbl="revTx" presStyleIdx="4" presStyleCnt="5">
        <dgm:presLayoutVars>
          <dgm:bulletEnabled val="1"/>
        </dgm:presLayoutVars>
      </dgm:prSet>
      <dgm:spPr/>
      <dgm:t>
        <a:bodyPr/>
        <a:lstStyle/>
        <a:p>
          <a:endParaRPr lang="en-CA"/>
        </a:p>
      </dgm:t>
    </dgm:pt>
    <dgm:pt modelId="{479CC8B2-76CE-40AD-8981-D79FEA7D99A3}" type="pres">
      <dgm:prSet presAssocID="{2DBB188D-C74B-4409-8E93-6B77CE76B955}" presName="circleA" presStyleLbl="node1" presStyleIdx="4" presStyleCnt="5"/>
      <dgm:spPr/>
    </dgm:pt>
    <dgm:pt modelId="{6EBD298E-1B03-47CD-B020-FF5D163B69E2}" type="pres">
      <dgm:prSet presAssocID="{2DBB188D-C74B-4409-8E93-6B77CE76B955}" presName="spaceA" presStyleCnt="0"/>
      <dgm:spPr/>
    </dgm:pt>
  </dgm:ptLst>
  <dgm:cxnLst>
    <dgm:cxn modelId="{18CB7BB9-59D6-4327-B648-8611FCEDD961}" srcId="{F3F27C57-C5E2-4C35-8FE0-8DC4452CC79E}" destId="{E23845C2-E457-4A30-8062-4A4303BB9229}" srcOrd="1" destOrd="0" parTransId="{88C4ADAC-ECD5-44A7-8387-6A560B6292DE}" sibTransId="{0A85FACA-F536-4924-B5EC-DADF0DBB7ECD}"/>
    <dgm:cxn modelId="{97974DA7-1F22-4CF8-9A5F-4B7A8EC131D2}" srcId="{F3F27C57-C5E2-4C35-8FE0-8DC4452CC79E}" destId="{08E2499E-3642-4F01-9DA5-03EF0DB664A2}" srcOrd="3" destOrd="0" parTransId="{21D6864D-DC66-4981-9764-5DB3351F67E5}" sibTransId="{8C8D5F8A-AF68-4E2E-9F92-E913D774F450}"/>
    <dgm:cxn modelId="{ECA73291-8269-4D43-B79F-BF16E94FFB42}" srcId="{F3F27C57-C5E2-4C35-8FE0-8DC4452CC79E}" destId="{031B25D7-1B0E-4EC5-8CD6-44C73DA0783C}" srcOrd="0" destOrd="0" parTransId="{AFCA504B-48B6-4127-9CE2-618784944A73}" sibTransId="{B26164D2-D6C4-4EDD-810F-2BE93B4E7B7D}"/>
    <dgm:cxn modelId="{2D6D5C3C-5526-4A4F-ADA1-E41960E513A5}" type="presOf" srcId="{08E2499E-3642-4F01-9DA5-03EF0DB664A2}" destId="{2EC77C72-2B51-40FE-AF8C-44F05E2631E2}" srcOrd="0" destOrd="0" presId="urn:microsoft.com/office/officeart/2005/8/layout/hProcess11"/>
    <dgm:cxn modelId="{6FA96A28-0CD0-465D-AD57-24B8E11ADD84}" srcId="{F3F27C57-C5E2-4C35-8FE0-8DC4452CC79E}" destId="{2DBB188D-C74B-4409-8E93-6B77CE76B955}" srcOrd="4" destOrd="0" parTransId="{F8048B2E-2274-4F71-8A3D-C96053D17982}" sibTransId="{E432A424-1408-4169-90FA-BE42D0F00023}"/>
    <dgm:cxn modelId="{BCE4B47D-43EA-41A2-A712-F6383528ED8F}" type="presOf" srcId="{F3F27C57-C5E2-4C35-8FE0-8DC4452CC79E}" destId="{143B9F99-0CB8-4FD6-8AA2-EADED4D7B04F}" srcOrd="0" destOrd="0" presId="urn:microsoft.com/office/officeart/2005/8/layout/hProcess11"/>
    <dgm:cxn modelId="{EBE5271E-B956-4A73-B1B1-7CBA4C324F22}" srcId="{F3F27C57-C5E2-4C35-8FE0-8DC4452CC79E}" destId="{43736F0B-AEFC-46B2-A4E2-DAF0B8EF9AA9}" srcOrd="2" destOrd="0" parTransId="{1AE2ED46-B6FC-4516-B46B-4C60562CAE23}" sibTransId="{7C0E8A75-C848-420B-97B6-50EE6FF8E11C}"/>
    <dgm:cxn modelId="{1D8B09F6-23B8-4E4C-9CCE-1C6ABFDC54BE}" type="presOf" srcId="{2DBB188D-C74B-4409-8E93-6B77CE76B955}" destId="{26F75F42-1DED-4FC7-AA19-1CF829E97B35}" srcOrd="0" destOrd="0" presId="urn:microsoft.com/office/officeart/2005/8/layout/hProcess11"/>
    <dgm:cxn modelId="{82346374-6A9E-41EA-BBDA-38615B4289AB}" type="presOf" srcId="{E23845C2-E457-4A30-8062-4A4303BB9229}" destId="{A201CDBB-CC82-49FB-B839-33470AC6609E}" srcOrd="0" destOrd="0" presId="urn:microsoft.com/office/officeart/2005/8/layout/hProcess11"/>
    <dgm:cxn modelId="{45AD867D-9E16-46F9-ACF4-5762D7D3C84B}" type="presOf" srcId="{031B25D7-1B0E-4EC5-8CD6-44C73DA0783C}" destId="{848B2C38-371E-48E0-8C84-E6D449ADB271}" srcOrd="0" destOrd="0" presId="urn:microsoft.com/office/officeart/2005/8/layout/hProcess11"/>
    <dgm:cxn modelId="{C19F0BA9-4CA6-449E-B891-D08069422D37}" type="presOf" srcId="{43736F0B-AEFC-46B2-A4E2-DAF0B8EF9AA9}" destId="{D62EE5B4-B7E0-4011-A2D9-678EC6F14CA1}" srcOrd="0" destOrd="0" presId="urn:microsoft.com/office/officeart/2005/8/layout/hProcess11"/>
    <dgm:cxn modelId="{C7E84E47-C91F-4D70-889D-6156EC951625}" type="presParOf" srcId="{143B9F99-0CB8-4FD6-8AA2-EADED4D7B04F}" destId="{1B33E1FC-1AB8-4770-90BE-40C3CD35A4A4}" srcOrd="0" destOrd="0" presId="urn:microsoft.com/office/officeart/2005/8/layout/hProcess11"/>
    <dgm:cxn modelId="{B4B62023-7EE0-4BF4-86DD-CABC80A81848}" type="presParOf" srcId="{143B9F99-0CB8-4FD6-8AA2-EADED4D7B04F}" destId="{A2F4BEAB-8FD5-4F95-AC05-E1B67C6D9325}" srcOrd="1" destOrd="0" presId="urn:microsoft.com/office/officeart/2005/8/layout/hProcess11"/>
    <dgm:cxn modelId="{0ABBCEFA-58DE-4704-ACDB-359D84FB30C4}" type="presParOf" srcId="{A2F4BEAB-8FD5-4F95-AC05-E1B67C6D9325}" destId="{984F79DA-6AFF-4EB9-A435-04CBABC3C734}" srcOrd="0" destOrd="0" presId="urn:microsoft.com/office/officeart/2005/8/layout/hProcess11"/>
    <dgm:cxn modelId="{D73CFEEE-6C58-4137-A43E-A937CA8F7AD2}" type="presParOf" srcId="{984F79DA-6AFF-4EB9-A435-04CBABC3C734}" destId="{848B2C38-371E-48E0-8C84-E6D449ADB271}" srcOrd="0" destOrd="0" presId="urn:microsoft.com/office/officeart/2005/8/layout/hProcess11"/>
    <dgm:cxn modelId="{6169EC86-DDEE-4435-8F9D-EA15DB07CD78}" type="presParOf" srcId="{984F79DA-6AFF-4EB9-A435-04CBABC3C734}" destId="{40984326-2986-4AC7-B8E2-343AB9563F0F}" srcOrd="1" destOrd="0" presId="urn:microsoft.com/office/officeart/2005/8/layout/hProcess11"/>
    <dgm:cxn modelId="{A2BE2413-D60A-4ED7-AE18-1A5AC3BFA5E1}" type="presParOf" srcId="{984F79DA-6AFF-4EB9-A435-04CBABC3C734}" destId="{D85BA540-1584-4CA7-9B2A-E50DD00BC71E}" srcOrd="2" destOrd="0" presId="urn:microsoft.com/office/officeart/2005/8/layout/hProcess11"/>
    <dgm:cxn modelId="{17E4F5A8-C31A-473C-84F9-6BB6AC43EAD1}" type="presParOf" srcId="{A2F4BEAB-8FD5-4F95-AC05-E1B67C6D9325}" destId="{31F21D16-8CCC-40B9-BD3D-17D8D551D60C}" srcOrd="1" destOrd="0" presId="urn:microsoft.com/office/officeart/2005/8/layout/hProcess11"/>
    <dgm:cxn modelId="{AB4828FC-B5F4-41EF-BC8C-C4412841F7EA}" type="presParOf" srcId="{A2F4BEAB-8FD5-4F95-AC05-E1B67C6D9325}" destId="{05B4D522-C744-4E3F-BFC7-10A9368E4E12}" srcOrd="2" destOrd="0" presId="urn:microsoft.com/office/officeart/2005/8/layout/hProcess11"/>
    <dgm:cxn modelId="{D7FC66DB-5BCB-432E-94F4-4BFE69AF3C4D}" type="presParOf" srcId="{05B4D522-C744-4E3F-BFC7-10A9368E4E12}" destId="{A201CDBB-CC82-49FB-B839-33470AC6609E}" srcOrd="0" destOrd="0" presId="urn:microsoft.com/office/officeart/2005/8/layout/hProcess11"/>
    <dgm:cxn modelId="{99674214-F98E-40A0-B598-4FAD188ACC0B}" type="presParOf" srcId="{05B4D522-C744-4E3F-BFC7-10A9368E4E12}" destId="{32D003D8-84B8-4FAC-8C12-2D285823DA28}" srcOrd="1" destOrd="0" presId="urn:microsoft.com/office/officeart/2005/8/layout/hProcess11"/>
    <dgm:cxn modelId="{ADFEED83-8FB5-4ED3-A693-2FDF6B2C471B}" type="presParOf" srcId="{05B4D522-C744-4E3F-BFC7-10A9368E4E12}" destId="{4DC00758-6A01-46FE-9446-213F4364E1D8}" srcOrd="2" destOrd="0" presId="urn:microsoft.com/office/officeart/2005/8/layout/hProcess11"/>
    <dgm:cxn modelId="{B930FCD0-2C8B-4421-8569-2C3970489BA2}" type="presParOf" srcId="{A2F4BEAB-8FD5-4F95-AC05-E1B67C6D9325}" destId="{A03B638A-62F8-478E-BE2C-0B96D79FAC3A}" srcOrd="3" destOrd="0" presId="urn:microsoft.com/office/officeart/2005/8/layout/hProcess11"/>
    <dgm:cxn modelId="{8C25B534-5150-4B13-83D0-66D25DB222BD}" type="presParOf" srcId="{A2F4BEAB-8FD5-4F95-AC05-E1B67C6D9325}" destId="{23460DD7-9E0F-4389-AA2C-AD77DFA52ADC}" srcOrd="4" destOrd="0" presId="urn:microsoft.com/office/officeart/2005/8/layout/hProcess11"/>
    <dgm:cxn modelId="{EF9FE05F-1288-4897-A922-7A1EB484D24C}" type="presParOf" srcId="{23460DD7-9E0F-4389-AA2C-AD77DFA52ADC}" destId="{D62EE5B4-B7E0-4011-A2D9-678EC6F14CA1}" srcOrd="0" destOrd="0" presId="urn:microsoft.com/office/officeart/2005/8/layout/hProcess11"/>
    <dgm:cxn modelId="{60CFE8DC-D150-493A-BD55-DCC7C653A0B4}" type="presParOf" srcId="{23460DD7-9E0F-4389-AA2C-AD77DFA52ADC}" destId="{4340B5B7-5948-44FB-8867-504BE5E6594A}" srcOrd="1" destOrd="0" presId="urn:microsoft.com/office/officeart/2005/8/layout/hProcess11"/>
    <dgm:cxn modelId="{1E7E74FF-2FC0-46C7-85C9-35BE3D196E1F}" type="presParOf" srcId="{23460DD7-9E0F-4389-AA2C-AD77DFA52ADC}" destId="{D20D87F6-5AFB-4DF2-95FB-D15AE5DD9D06}" srcOrd="2" destOrd="0" presId="urn:microsoft.com/office/officeart/2005/8/layout/hProcess11"/>
    <dgm:cxn modelId="{ED7712D3-B14D-4F66-AE77-0E980F299641}" type="presParOf" srcId="{A2F4BEAB-8FD5-4F95-AC05-E1B67C6D9325}" destId="{75AAC3BE-FD1A-4FF6-9088-9CB43EE59CE7}" srcOrd="5" destOrd="0" presId="urn:microsoft.com/office/officeart/2005/8/layout/hProcess11"/>
    <dgm:cxn modelId="{14DE64CE-3FBC-463B-9E84-B01AF30EBA61}" type="presParOf" srcId="{A2F4BEAB-8FD5-4F95-AC05-E1B67C6D9325}" destId="{80C1DA23-8C5D-48B1-8AEA-0AE8100AC93A}" srcOrd="6" destOrd="0" presId="urn:microsoft.com/office/officeart/2005/8/layout/hProcess11"/>
    <dgm:cxn modelId="{35F51077-AF12-4609-89A2-5ECBF41CC549}" type="presParOf" srcId="{80C1DA23-8C5D-48B1-8AEA-0AE8100AC93A}" destId="{2EC77C72-2B51-40FE-AF8C-44F05E2631E2}" srcOrd="0" destOrd="0" presId="urn:microsoft.com/office/officeart/2005/8/layout/hProcess11"/>
    <dgm:cxn modelId="{A016E395-D853-477C-88BC-AD6DAAD413BA}" type="presParOf" srcId="{80C1DA23-8C5D-48B1-8AEA-0AE8100AC93A}" destId="{3B335ECD-4FDE-4F6D-A5C1-E285B311B906}" srcOrd="1" destOrd="0" presId="urn:microsoft.com/office/officeart/2005/8/layout/hProcess11"/>
    <dgm:cxn modelId="{C9DA69F2-8755-4F1A-B362-DB7CB7D53377}" type="presParOf" srcId="{80C1DA23-8C5D-48B1-8AEA-0AE8100AC93A}" destId="{7B7AB65F-9A63-47F9-BE4D-629BE73BE182}" srcOrd="2" destOrd="0" presId="urn:microsoft.com/office/officeart/2005/8/layout/hProcess11"/>
    <dgm:cxn modelId="{2530868E-6B54-4975-A99F-9D79E24317D0}" type="presParOf" srcId="{A2F4BEAB-8FD5-4F95-AC05-E1B67C6D9325}" destId="{085CCC10-2F73-4542-BCA8-72347648DBBE}" srcOrd="7" destOrd="0" presId="urn:microsoft.com/office/officeart/2005/8/layout/hProcess11"/>
    <dgm:cxn modelId="{7F6EE7B2-0FAB-4D81-8481-5FC7EB4DF098}" type="presParOf" srcId="{A2F4BEAB-8FD5-4F95-AC05-E1B67C6D9325}" destId="{E21FCEF4-5EE3-4B9F-9023-5870FC6CF85A}" srcOrd="8" destOrd="0" presId="urn:microsoft.com/office/officeart/2005/8/layout/hProcess11"/>
    <dgm:cxn modelId="{BECC550E-112E-4DA7-843E-2AC0AA80A045}" type="presParOf" srcId="{E21FCEF4-5EE3-4B9F-9023-5870FC6CF85A}" destId="{26F75F42-1DED-4FC7-AA19-1CF829E97B35}" srcOrd="0" destOrd="0" presId="urn:microsoft.com/office/officeart/2005/8/layout/hProcess11"/>
    <dgm:cxn modelId="{F43ABB0D-3A54-45F0-9CEA-7711BB563FEF}" type="presParOf" srcId="{E21FCEF4-5EE3-4B9F-9023-5870FC6CF85A}" destId="{479CC8B2-76CE-40AD-8981-D79FEA7D99A3}" srcOrd="1" destOrd="0" presId="urn:microsoft.com/office/officeart/2005/8/layout/hProcess11"/>
    <dgm:cxn modelId="{6B15DA3E-931C-4E52-A5B2-402FA4EED3B4}" type="presParOf" srcId="{E21FCEF4-5EE3-4B9F-9023-5870FC6CF85A}" destId="{6EBD298E-1B03-47CD-B020-FF5D163B69E2}"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F4CCB3-E511-42A7-9375-BE6A166E53D9}">
      <dsp:nvSpPr>
        <dsp:cNvPr id="0" name=""/>
        <dsp:cNvSpPr/>
      </dsp:nvSpPr>
      <dsp:spPr>
        <a:xfrm>
          <a:off x="0" y="569912"/>
          <a:ext cx="3095624" cy="18573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CA" sz="3000" kern="1200" dirty="0" smtClean="0"/>
            <a:t>COMMUNITY REPORT</a:t>
          </a:r>
          <a:endParaRPr lang="en-CA" sz="3000" kern="1200" dirty="0"/>
        </a:p>
      </dsp:txBody>
      <dsp:txXfrm>
        <a:off x="0" y="569912"/>
        <a:ext cx="3095624" cy="1857375"/>
      </dsp:txXfrm>
    </dsp:sp>
    <dsp:sp modelId="{E67FDD5B-E526-43B3-B4D2-D4842D1E40A0}">
      <dsp:nvSpPr>
        <dsp:cNvPr id="0" name=""/>
        <dsp:cNvSpPr/>
      </dsp:nvSpPr>
      <dsp:spPr>
        <a:xfrm>
          <a:off x="3405187" y="569912"/>
          <a:ext cx="3095624" cy="18573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CA" sz="3000" kern="1200" dirty="0" smtClean="0"/>
            <a:t>RESOLVE NEWSLETTER ARTICLES</a:t>
          </a:r>
          <a:endParaRPr lang="en-CA" sz="3000" kern="1200" dirty="0"/>
        </a:p>
      </dsp:txBody>
      <dsp:txXfrm>
        <a:off x="3405187" y="569912"/>
        <a:ext cx="3095624" cy="1857375"/>
      </dsp:txXfrm>
    </dsp:sp>
    <dsp:sp modelId="{0045EAD3-E934-49D2-91D6-26017BCC0C98}">
      <dsp:nvSpPr>
        <dsp:cNvPr id="0" name=""/>
        <dsp:cNvSpPr/>
      </dsp:nvSpPr>
      <dsp:spPr>
        <a:xfrm>
          <a:off x="6810375" y="569912"/>
          <a:ext cx="3095624" cy="18573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CA" sz="3000" kern="1200" dirty="0" smtClean="0"/>
            <a:t>LOCAL &amp; INTERNATIONAL CONFERENCES</a:t>
          </a:r>
          <a:endParaRPr lang="en-CA" sz="3000" kern="1200" dirty="0"/>
        </a:p>
      </dsp:txBody>
      <dsp:txXfrm>
        <a:off x="6810375" y="569912"/>
        <a:ext cx="3095624" cy="1857375"/>
      </dsp:txXfrm>
    </dsp:sp>
    <dsp:sp modelId="{BB6F3F9C-C3AC-4A10-95BF-A631CE14D71A}">
      <dsp:nvSpPr>
        <dsp:cNvPr id="0" name=""/>
        <dsp:cNvSpPr/>
      </dsp:nvSpPr>
      <dsp:spPr>
        <a:xfrm>
          <a:off x="0" y="2736850"/>
          <a:ext cx="3095624" cy="18573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CA" sz="3000" kern="1200" dirty="0" smtClean="0"/>
            <a:t>MEDIA WORKSHOPS</a:t>
          </a:r>
          <a:endParaRPr lang="en-CA" sz="3000" kern="1200" dirty="0"/>
        </a:p>
      </dsp:txBody>
      <dsp:txXfrm>
        <a:off x="0" y="2736850"/>
        <a:ext cx="3095624" cy="1857375"/>
      </dsp:txXfrm>
    </dsp:sp>
    <dsp:sp modelId="{08F2F74D-2294-4E76-8615-7F96B51E0E62}">
      <dsp:nvSpPr>
        <dsp:cNvPr id="0" name=""/>
        <dsp:cNvSpPr/>
      </dsp:nvSpPr>
      <dsp:spPr>
        <a:xfrm>
          <a:off x="3405187" y="2736850"/>
          <a:ext cx="3095624" cy="18573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CA" sz="3000" kern="1200" dirty="0" smtClean="0"/>
            <a:t>TELECONFERENCE MEETINGS</a:t>
          </a:r>
          <a:endParaRPr lang="en-CA" sz="3000" kern="1200" dirty="0"/>
        </a:p>
      </dsp:txBody>
      <dsp:txXfrm>
        <a:off x="3405187" y="2736850"/>
        <a:ext cx="3095624" cy="1857375"/>
      </dsp:txXfrm>
    </dsp:sp>
    <dsp:sp modelId="{2BBF4823-10B1-42D6-AD73-762D0432E0B6}">
      <dsp:nvSpPr>
        <dsp:cNvPr id="0" name=""/>
        <dsp:cNvSpPr/>
      </dsp:nvSpPr>
      <dsp:spPr>
        <a:xfrm>
          <a:off x="6810375" y="2736850"/>
          <a:ext cx="3095624" cy="18573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CA" sz="3000" kern="1200" dirty="0" smtClean="0"/>
            <a:t>PUBLICATIONS FOR ACADEMIC JOURNALS</a:t>
          </a:r>
          <a:endParaRPr lang="en-CA" sz="3000" kern="1200" dirty="0"/>
        </a:p>
      </dsp:txBody>
      <dsp:txXfrm>
        <a:off x="6810375" y="2736850"/>
        <a:ext cx="3095624" cy="18573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C6D724-B52A-4818-98AE-87BC0463AC90}">
      <dsp:nvSpPr>
        <dsp:cNvPr id="0" name=""/>
        <dsp:cNvSpPr/>
      </dsp:nvSpPr>
      <dsp:spPr>
        <a:xfrm>
          <a:off x="9340" y="1233729"/>
          <a:ext cx="2799471" cy="3992508"/>
        </a:xfrm>
        <a:prstGeom prst="roundRect">
          <a:avLst>
            <a:gd name="adj" fmla="val 10000"/>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CA" sz="2400" b="1" kern="1200" dirty="0" smtClean="0">
              <a:solidFill>
                <a:schemeClr val="tx1"/>
              </a:solidFill>
            </a:rPr>
            <a:t>Community Report to Stakeholders</a:t>
          </a:r>
        </a:p>
        <a:p>
          <a:pPr lvl="0" algn="ctr" defTabSz="1066800">
            <a:lnSpc>
              <a:spcPct val="90000"/>
            </a:lnSpc>
            <a:spcBef>
              <a:spcPct val="0"/>
            </a:spcBef>
            <a:spcAft>
              <a:spcPct val="35000"/>
            </a:spcAft>
          </a:pPr>
          <a:r>
            <a:rPr lang="en-CA" sz="2400" b="1" kern="1200" dirty="0" smtClean="0">
              <a:solidFill>
                <a:schemeClr val="tx1"/>
              </a:solidFill>
            </a:rPr>
            <a:t>Distribution</a:t>
          </a:r>
          <a:endParaRPr lang="en-CA" sz="2400" b="1" kern="1200" dirty="0">
            <a:solidFill>
              <a:schemeClr val="tx1"/>
            </a:solidFill>
          </a:endParaRPr>
        </a:p>
      </dsp:txBody>
      <dsp:txXfrm>
        <a:off x="9340" y="1233729"/>
        <a:ext cx="2799471" cy="3992508"/>
      </dsp:txXfrm>
    </dsp:sp>
    <dsp:sp modelId="{464E5D69-2E3B-4A7C-8246-31B1E111FB16}">
      <dsp:nvSpPr>
        <dsp:cNvPr id="0" name=""/>
        <dsp:cNvSpPr/>
      </dsp:nvSpPr>
      <dsp:spPr>
        <a:xfrm rot="18347834">
          <a:off x="2411488" y="2434428"/>
          <a:ext cx="1914434" cy="38326"/>
        </a:xfrm>
        <a:custGeom>
          <a:avLst/>
          <a:gdLst/>
          <a:ahLst/>
          <a:cxnLst/>
          <a:rect l="0" t="0" r="0" b="0"/>
          <a:pathLst>
            <a:path>
              <a:moveTo>
                <a:pt x="0" y="19163"/>
              </a:moveTo>
              <a:lnTo>
                <a:pt x="1914434" y="19163"/>
              </a:lnTo>
            </a:path>
          </a:pathLst>
        </a:custGeom>
        <a:noFill/>
        <a:ln w="1587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CA" sz="1200" kern="1200"/>
        </a:p>
      </dsp:txBody>
      <dsp:txXfrm rot="18347834">
        <a:off x="3320845" y="2405731"/>
        <a:ext cx="95721" cy="95721"/>
      </dsp:txXfrm>
    </dsp:sp>
    <dsp:sp modelId="{1EA4EDB4-3319-45FD-90AD-F68BB85BE38A}">
      <dsp:nvSpPr>
        <dsp:cNvPr id="0" name=""/>
        <dsp:cNvSpPr/>
      </dsp:nvSpPr>
      <dsp:spPr>
        <a:xfrm>
          <a:off x="3928600" y="863506"/>
          <a:ext cx="2799471" cy="1627388"/>
        </a:xfrm>
        <a:prstGeom prst="roundRect">
          <a:avLst>
            <a:gd name="adj" fmla="val 10000"/>
          </a:avLst>
        </a:prstGeom>
        <a:solidFill>
          <a:schemeClr val="accent1">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CA" sz="2400" b="1" kern="1200" dirty="0" smtClean="0"/>
            <a:t>Research Participants &amp;</a:t>
          </a:r>
        </a:p>
        <a:p>
          <a:pPr lvl="0" algn="ctr" defTabSz="1066800">
            <a:lnSpc>
              <a:spcPct val="90000"/>
            </a:lnSpc>
            <a:spcBef>
              <a:spcPct val="0"/>
            </a:spcBef>
            <a:spcAft>
              <a:spcPct val="35000"/>
            </a:spcAft>
          </a:pPr>
          <a:r>
            <a:rPr lang="en-CA" sz="2400" b="1" kern="1200" dirty="0" smtClean="0"/>
            <a:t>Interested Conference Attendees</a:t>
          </a:r>
          <a:endParaRPr lang="en-CA" sz="2400" b="1" kern="1200" dirty="0"/>
        </a:p>
      </dsp:txBody>
      <dsp:txXfrm>
        <a:off x="3928600" y="863506"/>
        <a:ext cx="2799471" cy="1627388"/>
      </dsp:txXfrm>
    </dsp:sp>
    <dsp:sp modelId="{0A866B75-8845-441B-8E34-C253BA02EC4F}">
      <dsp:nvSpPr>
        <dsp:cNvPr id="0" name=""/>
        <dsp:cNvSpPr/>
      </dsp:nvSpPr>
      <dsp:spPr>
        <a:xfrm rot="19457599">
          <a:off x="6598454" y="1255613"/>
          <a:ext cx="1379023" cy="38326"/>
        </a:xfrm>
        <a:custGeom>
          <a:avLst/>
          <a:gdLst/>
          <a:ahLst/>
          <a:cxnLst/>
          <a:rect l="0" t="0" r="0" b="0"/>
          <a:pathLst>
            <a:path>
              <a:moveTo>
                <a:pt x="0" y="19163"/>
              </a:moveTo>
              <a:lnTo>
                <a:pt x="1379023" y="19163"/>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19457599">
        <a:off x="7253490" y="1240301"/>
        <a:ext cx="68951" cy="68951"/>
      </dsp:txXfrm>
    </dsp:sp>
    <dsp:sp modelId="{35CE8A82-4BDE-4A03-8C78-4955B099B4F4}">
      <dsp:nvSpPr>
        <dsp:cNvPr id="0" name=""/>
        <dsp:cNvSpPr/>
      </dsp:nvSpPr>
      <dsp:spPr>
        <a:xfrm>
          <a:off x="7847860" y="172484"/>
          <a:ext cx="2799471" cy="1399735"/>
        </a:xfrm>
        <a:prstGeom prst="roundRect">
          <a:avLst>
            <a:gd name="adj" fmla="val 10000"/>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CA" sz="2400" b="1" kern="1200" dirty="0" smtClean="0"/>
            <a:t>Share and utilize findings within organization</a:t>
          </a:r>
          <a:endParaRPr lang="en-CA" sz="2400" b="1" kern="1200" dirty="0"/>
        </a:p>
      </dsp:txBody>
      <dsp:txXfrm>
        <a:off x="7847860" y="172484"/>
        <a:ext cx="2799471" cy="1399735"/>
      </dsp:txXfrm>
    </dsp:sp>
    <dsp:sp modelId="{639B1C3D-6287-408A-BCF3-D432AB915390}">
      <dsp:nvSpPr>
        <dsp:cNvPr id="0" name=""/>
        <dsp:cNvSpPr/>
      </dsp:nvSpPr>
      <dsp:spPr>
        <a:xfrm rot="2142401">
          <a:off x="6598454" y="2060461"/>
          <a:ext cx="1379023" cy="38326"/>
        </a:xfrm>
        <a:custGeom>
          <a:avLst/>
          <a:gdLst/>
          <a:ahLst/>
          <a:cxnLst/>
          <a:rect l="0" t="0" r="0" b="0"/>
          <a:pathLst>
            <a:path>
              <a:moveTo>
                <a:pt x="0" y="19163"/>
              </a:moveTo>
              <a:lnTo>
                <a:pt x="1379023" y="19163"/>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2142401">
        <a:off x="7253490" y="2045149"/>
        <a:ext cx="68951" cy="68951"/>
      </dsp:txXfrm>
    </dsp:sp>
    <dsp:sp modelId="{B7D8DB31-B305-4DC4-890D-3A07D1A78110}">
      <dsp:nvSpPr>
        <dsp:cNvPr id="0" name=""/>
        <dsp:cNvSpPr/>
      </dsp:nvSpPr>
      <dsp:spPr>
        <a:xfrm>
          <a:off x="7847860" y="1782181"/>
          <a:ext cx="2799471" cy="1399735"/>
        </a:xfrm>
        <a:prstGeom prst="roundRect">
          <a:avLst>
            <a:gd name="adj" fmla="val 10000"/>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CA" sz="2400" b="1" kern="1200" dirty="0" smtClean="0"/>
            <a:t>Disseminate report to colleagues within organization and beyond</a:t>
          </a:r>
          <a:endParaRPr lang="en-CA" sz="2400" b="1" kern="1200" dirty="0"/>
        </a:p>
      </dsp:txBody>
      <dsp:txXfrm>
        <a:off x="7847860" y="1782181"/>
        <a:ext cx="2799471" cy="1399735"/>
      </dsp:txXfrm>
    </dsp:sp>
    <dsp:sp modelId="{DA138658-B359-4181-AA72-48C258B5EF3C}">
      <dsp:nvSpPr>
        <dsp:cNvPr id="0" name=""/>
        <dsp:cNvSpPr/>
      </dsp:nvSpPr>
      <dsp:spPr>
        <a:xfrm rot="3389452">
          <a:off x="2354532" y="4056435"/>
          <a:ext cx="2028346" cy="38326"/>
        </a:xfrm>
        <a:custGeom>
          <a:avLst/>
          <a:gdLst/>
          <a:ahLst/>
          <a:cxnLst/>
          <a:rect l="0" t="0" r="0" b="0"/>
          <a:pathLst>
            <a:path>
              <a:moveTo>
                <a:pt x="0" y="19163"/>
              </a:moveTo>
              <a:lnTo>
                <a:pt x="2028346" y="19163"/>
              </a:lnTo>
            </a:path>
          </a:pathLst>
        </a:custGeom>
        <a:noFill/>
        <a:ln w="1587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CA" sz="1200" kern="1200"/>
        </a:p>
      </dsp:txBody>
      <dsp:txXfrm rot="3389452">
        <a:off x="3317997" y="4024890"/>
        <a:ext cx="101417" cy="101417"/>
      </dsp:txXfrm>
    </dsp:sp>
    <dsp:sp modelId="{CBFAAC7B-FB2B-4295-98B5-6720BF310DD3}">
      <dsp:nvSpPr>
        <dsp:cNvPr id="0" name=""/>
        <dsp:cNvSpPr/>
      </dsp:nvSpPr>
      <dsp:spPr>
        <a:xfrm>
          <a:off x="3928600" y="4221346"/>
          <a:ext cx="2799471" cy="1399735"/>
        </a:xfrm>
        <a:prstGeom prst="roundRect">
          <a:avLst>
            <a:gd name="adj" fmla="val 10000"/>
          </a:avLst>
        </a:prstGeom>
        <a:solidFill>
          <a:schemeClr val="accent1">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CA" sz="2400" b="1" kern="1200" dirty="0" smtClean="0"/>
            <a:t>Community Organizations &amp;</a:t>
          </a:r>
        </a:p>
        <a:p>
          <a:pPr lvl="0" algn="ctr" defTabSz="1066800">
            <a:lnSpc>
              <a:spcPct val="90000"/>
            </a:lnSpc>
            <a:spcBef>
              <a:spcPct val="0"/>
            </a:spcBef>
            <a:spcAft>
              <a:spcPct val="35000"/>
            </a:spcAft>
          </a:pPr>
          <a:r>
            <a:rPr lang="en-CA" sz="2400" b="1" kern="1200" dirty="0" smtClean="0"/>
            <a:t>Government Ministries</a:t>
          </a:r>
          <a:endParaRPr lang="en-CA" sz="2400" b="1" kern="1200" dirty="0"/>
        </a:p>
      </dsp:txBody>
      <dsp:txXfrm>
        <a:off x="3928600" y="4221346"/>
        <a:ext cx="2799471" cy="1399735"/>
      </dsp:txXfrm>
    </dsp:sp>
    <dsp:sp modelId="{93CCBB64-12B1-4FF1-8F2E-74795DC93E1A}">
      <dsp:nvSpPr>
        <dsp:cNvPr id="0" name=""/>
        <dsp:cNvSpPr/>
      </dsp:nvSpPr>
      <dsp:spPr>
        <a:xfrm rot="19408276">
          <a:off x="6591197" y="4487316"/>
          <a:ext cx="1393537" cy="38326"/>
        </a:xfrm>
        <a:custGeom>
          <a:avLst/>
          <a:gdLst/>
          <a:ahLst/>
          <a:cxnLst/>
          <a:rect l="0" t="0" r="0" b="0"/>
          <a:pathLst>
            <a:path>
              <a:moveTo>
                <a:pt x="0" y="19163"/>
              </a:moveTo>
              <a:lnTo>
                <a:pt x="1393537" y="19163"/>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19408276">
        <a:off x="7253127" y="4471641"/>
        <a:ext cx="69676" cy="69676"/>
      </dsp:txXfrm>
    </dsp:sp>
    <dsp:sp modelId="{24094097-9D86-4F0C-AD0F-DADF4E1204BF}">
      <dsp:nvSpPr>
        <dsp:cNvPr id="0" name=""/>
        <dsp:cNvSpPr/>
      </dsp:nvSpPr>
      <dsp:spPr>
        <a:xfrm>
          <a:off x="7847860" y="3391877"/>
          <a:ext cx="2799471" cy="1399735"/>
        </a:xfrm>
        <a:prstGeom prst="roundRect">
          <a:avLst>
            <a:gd name="adj" fmla="val 10000"/>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CA" sz="2400" b="1" kern="1200" dirty="0" smtClean="0"/>
            <a:t>Disseminate within circles of influence</a:t>
          </a:r>
          <a:endParaRPr lang="en-CA" sz="2400" b="1" kern="1200" dirty="0"/>
        </a:p>
      </dsp:txBody>
      <dsp:txXfrm>
        <a:off x="7847860" y="3391877"/>
        <a:ext cx="2799471" cy="1399735"/>
      </dsp:txXfrm>
    </dsp:sp>
    <dsp:sp modelId="{EF005DD8-9DDB-41B3-8FBE-7AC40E58F84C}">
      <dsp:nvSpPr>
        <dsp:cNvPr id="0" name=""/>
        <dsp:cNvSpPr/>
      </dsp:nvSpPr>
      <dsp:spPr>
        <a:xfrm rot="2092040">
          <a:off x="6605565" y="5292164"/>
          <a:ext cx="1364800" cy="38326"/>
        </a:xfrm>
        <a:custGeom>
          <a:avLst/>
          <a:gdLst/>
          <a:ahLst/>
          <a:cxnLst/>
          <a:rect l="0" t="0" r="0" b="0"/>
          <a:pathLst>
            <a:path>
              <a:moveTo>
                <a:pt x="0" y="19163"/>
              </a:moveTo>
              <a:lnTo>
                <a:pt x="1364800" y="19163"/>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2092040">
        <a:off x="7253846" y="5277207"/>
        <a:ext cx="68240" cy="68240"/>
      </dsp:txXfrm>
    </dsp:sp>
    <dsp:sp modelId="{D93E1412-C020-4A84-A8EB-8A66342197DE}">
      <dsp:nvSpPr>
        <dsp:cNvPr id="0" name=""/>
        <dsp:cNvSpPr/>
      </dsp:nvSpPr>
      <dsp:spPr>
        <a:xfrm>
          <a:off x="7847860" y="5001573"/>
          <a:ext cx="2799471" cy="1399735"/>
        </a:xfrm>
        <a:prstGeom prst="roundRect">
          <a:avLst>
            <a:gd name="adj" fmla="val 10000"/>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CA" sz="2400" b="1" kern="1200" dirty="0" smtClean="0"/>
            <a:t>Ministries: Human Services &amp; Status of Women</a:t>
          </a:r>
          <a:endParaRPr lang="en-CA" sz="2400" b="1" kern="1200" dirty="0"/>
        </a:p>
      </dsp:txBody>
      <dsp:txXfrm>
        <a:off x="7847860" y="5001573"/>
        <a:ext cx="2799471" cy="139973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C9F400-F329-45EE-A696-4028B19B9D27}">
      <dsp:nvSpPr>
        <dsp:cNvPr id="0" name=""/>
        <dsp:cNvSpPr/>
      </dsp:nvSpPr>
      <dsp:spPr>
        <a:xfrm>
          <a:off x="883227" y="0"/>
          <a:ext cx="10009909" cy="5638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BB1E44-DF52-488A-8A35-40D0F7455173}">
      <dsp:nvSpPr>
        <dsp:cNvPr id="0" name=""/>
        <dsp:cNvSpPr/>
      </dsp:nvSpPr>
      <dsp:spPr>
        <a:xfrm>
          <a:off x="5893" y="1593276"/>
          <a:ext cx="2834837" cy="245224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disseminated the report to internal staff </a:t>
          </a:r>
          <a:endParaRPr lang="en-CA" sz="2400" kern="1200" dirty="0"/>
        </a:p>
      </dsp:txBody>
      <dsp:txXfrm>
        <a:off x="5893" y="1593276"/>
        <a:ext cx="2834837" cy="2452246"/>
      </dsp:txXfrm>
    </dsp:sp>
    <dsp:sp modelId="{B6C75B2A-6A66-493A-B184-268AD418943B}">
      <dsp:nvSpPr>
        <dsp:cNvPr id="0" name=""/>
        <dsp:cNvSpPr/>
      </dsp:nvSpPr>
      <dsp:spPr>
        <a:xfrm>
          <a:off x="2982473" y="1579416"/>
          <a:ext cx="2834837" cy="24799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program is making changes to the way they provide services to women experiencing IPV -align with research findings</a:t>
          </a:r>
          <a:endParaRPr lang="en-CA" sz="2100" kern="1200" dirty="0"/>
        </a:p>
      </dsp:txBody>
      <dsp:txXfrm>
        <a:off x="2982473" y="1579416"/>
        <a:ext cx="2834837" cy="2479966"/>
      </dsp:txXfrm>
    </dsp:sp>
    <dsp:sp modelId="{8CB622E2-8DED-463E-925B-0F181FCE1AEB}">
      <dsp:nvSpPr>
        <dsp:cNvPr id="0" name=""/>
        <dsp:cNvSpPr/>
      </dsp:nvSpPr>
      <dsp:spPr>
        <a:xfrm>
          <a:off x="5959052" y="1593276"/>
          <a:ext cx="2834837" cy="245224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attending an Alberta Health Services meeting, she sent the report to the organizer of the event, and the entire group received it</a:t>
          </a:r>
          <a:endParaRPr lang="en-CA" sz="2100" kern="1200" dirty="0"/>
        </a:p>
      </dsp:txBody>
      <dsp:txXfrm>
        <a:off x="5959052" y="1593276"/>
        <a:ext cx="2834837" cy="2452246"/>
      </dsp:txXfrm>
    </dsp:sp>
    <dsp:sp modelId="{F73F1D60-7634-4BAA-9073-2C4CC35DF37A}">
      <dsp:nvSpPr>
        <dsp:cNvPr id="0" name=""/>
        <dsp:cNvSpPr/>
      </dsp:nvSpPr>
      <dsp:spPr>
        <a:xfrm>
          <a:off x="8935632" y="1565567"/>
          <a:ext cx="2834837" cy="25076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linked us to the DV Champion for Calgary Zone, who </a:t>
          </a:r>
          <a:r>
            <a:rPr lang="en-CA" sz="2000" kern="1200" dirty="0" smtClean="0"/>
            <a:t>described current work in Alberta towards addressing IPV and how the research project may be able to inform that work &amp; build upon the 2012 Environmental Scan </a:t>
          </a:r>
          <a:endParaRPr lang="en-US" sz="2000" kern="1200" dirty="0" smtClean="0"/>
        </a:p>
      </dsp:txBody>
      <dsp:txXfrm>
        <a:off x="8935632" y="1565567"/>
        <a:ext cx="2834837" cy="250766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2E951DE-4B05-49AD-AF0F-B68049D9C4CB}" type="datetimeFigureOut">
              <a:rPr lang="en-CA" smtClean="0"/>
              <a:pPr/>
              <a:t>23/06/2016</a:t>
            </a:fld>
            <a:endParaRPr lang="en-CA"/>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970D4EE-F83E-4CEF-B14A-53F5BB83807E}" type="slidenum">
              <a:rPr lang="en-CA" smtClean="0"/>
              <a:pPr/>
              <a:t>‹#›</a:t>
            </a:fld>
            <a:endParaRPr lang="en-CA"/>
          </a:p>
        </p:txBody>
      </p:sp>
    </p:spTree>
    <p:extLst>
      <p:ext uri="{BB962C8B-B14F-4D97-AF65-F5344CB8AC3E}">
        <p14:creationId xmlns:p14="http://schemas.microsoft.com/office/powerpoint/2010/main" xmlns="" val="369462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Alberta Region </a:t>
            </a:r>
            <a:br>
              <a:rPr lang="en-CA" dirty="0" smtClean="0"/>
            </a:br>
            <a:r>
              <a:rPr lang="en-CA" dirty="0" smtClean="0"/>
              <a:t>“How did we put research into action?”</a:t>
            </a:r>
            <a:br>
              <a:rPr lang="en-CA" dirty="0" smtClean="0"/>
            </a:br>
            <a:r>
              <a:rPr lang="en-CA" dirty="0" smtClean="0"/>
              <a:t>Year four &amp; five knowledge translation &amp; dissemination activities</a:t>
            </a:r>
            <a:endParaRPr lang="en-CA" dirty="0"/>
          </a:p>
        </p:txBody>
      </p:sp>
      <p:sp>
        <p:nvSpPr>
          <p:cNvPr id="4" name="Slide Number Placeholder 3"/>
          <p:cNvSpPr>
            <a:spLocks noGrp="1"/>
          </p:cNvSpPr>
          <p:nvPr>
            <p:ph type="sldNum" sz="quarter" idx="10"/>
          </p:nvPr>
        </p:nvSpPr>
        <p:spPr/>
        <p:txBody>
          <a:bodyPr/>
          <a:lstStyle/>
          <a:p>
            <a:fld id="{F970D4EE-F83E-4CEF-B14A-53F5BB83807E}" type="slidenum">
              <a:rPr lang="en-CA" smtClean="0"/>
              <a:pPr/>
              <a:t>1</a:t>
            </a:fld>
            <a:endParaRPr lang="en-CA"/>
          </a:p>
        </p:txBody>
      </p:sp>
    </p:spTree>
    <p:extLst>
      <p:ext uri="{BB962C8B-B14F-4D97-AF65-F5344CB8AC3E}">
        <p14:creationId xmlns:p14="http://schemas.microsoft.com/office/powerpoint/2010/main" xmlns="" val="4018128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Two</a:t>
            </a:r>
            <a:r>
              <a:rPr lang="en-CA" baseline="0" dirty="0" smtClean="0"/>
              <a:t> a</a:t>
            </a:r>
            <a:r>
              <a:rPr lang="en-CA" dirty="0" smtClean="0"/>
              <a:t>bstracts have been accepted for</a:t>
            </a:r>
            <a:r>
              <a:rPr lang="en-CA" baseline="0" dirty="0" smtClean="0"/>
              <a:t> International Conferences to disseminate at a global level:</a:t>
            </a:r>
          </a:p>
          <a:p>
            <a:endParaRPr lang="en-CA" baseline="0" dirty="0" smtClean="0"/>
          </a:p>
          <a:p>
            <a:r>
              <a:rPr lang="en-CA" baseline="0" dirty="0" smtClean="0"/>
              <a:t>The first abstract entitled </a:t>
            </a:r>
            <a:r>
              <a:rPr lang="en-CA" dirty="0" smtClean="0"/>
              <a:t>“Cultural Transitions in Rural and Northern Canada: Finding Solutions through New Care Directions for Women Experiencing Intimate Partner Violence”, at the ICCHNR 2016 symposium:  “Changing populations, changing needs: Directions and models for community orientated primary care”, in Canterbury, England - September 15th - 16th, 2016. It is a poster presentation.</a:t>
            </a:r>
          </a:p>
          <a:p>
            <a:endParaRPr lang="en-CA" dirty="0" smtClean="0"/>
          </a:p>
          <a:p>
            <a:r>
              <a:rPr lang="en-CA" dirty="0" smtClean="0"/>
              <a:t>The second abstract is entitled: “Finding Solutions Together: Rural and Northern Community Response to Intimate Partner Violence in Alberta”, Canada 21st Nursing Network on Violence Against Women International Conference 2016, in Melbourne, Australia – Oct 26-28, 2016, and is an oral paper presentation.</a:t>
            </a:r>
          </a:p>
          <a:p>
            <a:endParaRPr lang="en-CA" dirty="0"/>
          </a:p>
        </p:txBody>
      </p:sp>
      <p:sp>
        <p:nvSpPr>
          <p:cNvPr id="4" name="Slide Number Placeholder 3"/>
          <p:cNvSpPr>
            <a:spLocks noGrp="1"/>
          </p:cNvSpPr>
          <p:nvPr>
            <p:ph type="sldNum" sz="quarter" idx="10"/>
          </p:nvPr>
        </p:nvSpPr>
        <p:spPr/>
        <p:txBody>
          <a:bodyPr/>
          <a:lstStyle/>
          <a:p>
            <a:fld id="{F970D4EE-F83E-4CEF-B14A-53F5BB83807E}" type="slidenum">
              <a:rPr lang="en-CA" smtClean="0"/>
              <a:pPr/>
              <a:t>10</a:t>
            </a:fld>
            <a:endParaRPr lang="en-CA"/>
          </a:p>
        </p:txBody>
      </p:sp>
    </p:spTree>
    <p:extLst>
      <p:ext uri="{BB962C8B-B14F-4D97-AF65-F5344CB8AC3E}">
        <p14:creationId xmlns:p14="http://schemas.microsoft.com/office/powerpoint/2010/main" xmlns="" val="2646450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also have drafted a media release and policy briefs</a:t>
            </a:r>
            <a:r>
              <a:rPr lang="en-CA" baseline="0" dirty="0" smtClean="0"/>
              <a:t> along with </a:t>
            </a:r>
            <a:r>
              <a:rPr lang="en-CA" dirty="0" smtClean="0"/>
              <a:t>attending media workshops to learn about approaches to </a:t>
            </a:r>
            <a:r>
              <a:rPr lang="en-CA" baseline="0" dirty="0" smtClean="0"/>
              <a:t>engage the media:</a:t>
            </a:r>
            <a:endParaRPr lang="en-CA" dirty="0" smtClean="0"/>
          </a:p>
          <a:p>
            <a:r>
              <a:rPr lang="en-CA" dirty="0" smtClean="0"/>
              <a:t> </a:t>
            </a:r>
          </a:p>
          <a:p>
            <a:r>
              <a:rPr lang="en-CA" dirty="0" smtClean="0"/>
              <a:t>We learned that for a number of reasons, the research findings may not work well with TV media, but may be more </a:t>
            </a:r>
            <a:r>
              <a:rPr lang="en-CA" dirty="0" err="1" smtClean="0"/>
              <a:t>ammenable</a:t>
            </a:r>
            <a:r>
              <a:rPr lang="en-CA" dirty="0" smtClean="0"/>
              <a:t> to other types of media:</a:t>
            </a:r>
          </a:p>
          <a:p>
            <a:endParaRPr lang="en-CA" dirty="0" smtClean="0"/>
          </a:p>
          <a:p>
            <a:r>
              <a:rPr lang="en-CA" dirty="0" smtClean="0"/>
              <a:t>--when you call the media it typically is a short turn</a:t>
            </a:r>
            <a:r>
              <a:rPr lang="en-CA" baseline="0" dirty="0" smtClean="0"/>
              <a:t> around time – ‘day of’ shoot the video and the interview and it goes on the 6 </a:t>
            </a:r>
            <a:r>
              <a:rPr lang="en-CA" baseline="0" dirty="0" err="1" smtClean="0"/>
              <a:t>oclock</a:t>
            </a:r>
            <a:r>
              <a:rPr lang="en-CA" baseline="0" dirty="0" smtClean="0"/>
              <a:t> news</a:t>
            </a:r>
          </a:p>
          <a:p>
            <a:r>
              <a:rPr lang="en-CA" baseline="0" dirty="0" smtClean="0"/>
              <a:t>-the story needs to be important to viewers – </a:t>
            </a:r>
            <a:r>
              <a:rPr lang="en-CA" b="1" baseline="0" dirty="0" smtClean="0"/>
              <a:t>viewers are typically concerned with: nutrition/fitness, aging issues/dementia, parenting/child health/</a:t>
            </a:r>
            <a:r>
              <a:rPr lang="en-CA" b="1" baseline="0" dirty="0" err="1" smtClean="0"/>
              <a:t>Stollery</a:t>
            </a:r>
            <a:r>
              <a:rPr lang="en-CA" b="1" baseline="0" dirty="0" smtClean="0"/>
              <a:t> hospital, common diseases</a:t>
            </a:r>
          </a:p>
          <a:p>
            <a:r>
              <a:rPr lang="en-CA" baseline="0" dirty="0" smtClean="0"/>
              <a:t>-</a:t>
            </a:r>
            <a:r>
              <a:rPr lang="en-CA" b="1" baseline="0" dirty="0" smtClean="0"/>
              <a:t>TV is difficult, whatever the story is, it needs to be shown on video; if there are no visuals it does not make a good TV story</a:t>
            </a:r>
          </a:p>
          <a:p>
            <a:r>
              <a:rPr lang="en-CA" baseline="0" dirty="0" smtClean="0"/>
              <a:t>-must bring in the personal/emotional component, </a:t>
            </a:r>
            <a:r>
              <a:rPr lang="en-CA" b="1" baseline="0" dirty="0" smtClean="0"/>
              <a:t>whoever is being interviewed needs to bring the personal relevance into it otherwise viewers do not trust what the person is saying</a:t>
            </a:r>
          </a:p>
          <a:p>
            <a:r>
              <a:rPr lang="en-CA" baseline="0" dirty="0" smtClean="0"/>
              <a:t>-when communicating with the media, it is good to keep it simple; however, reporters feel that it is their place to translate it into language viewers can readily understand; therefore, keep the depth of the story</a:t>
            </a:r>
          </a:p>
          <a:p>
            <a:r>
              <a:rPr lang="en-CA" baseline="0" dirty="0" smtClean="0"/>
              <a:t>-Grade 9 level, 2 minute stories with 20 second video clips; then reporters explains the rest</a:t>
            </a:r>
          </a:p>
          <a:p>
            <a:r>
              <a:rPr lang="en-CA" baseline="0" dirty="0" smtClean="0"/>
              <a:t>-for research they have even done stories re: study recruitment; explain the research and then let the public know that researchers are looking for interested participants</a:t>
            </a:r>
          </a:p>
          <a:p>
            <a:r>
              <a:rPr lang="en-CA" baseline="0" dirty="0" smtClean="0"/>
              <a:t>-Global also has a website, more detailed stories can go on the website and this may be a more appropriate venue</a:t>
            </a:r>
            <a:endParaRPr lang="en-CA" dirty="0" smtClean="0"/>
          </a:p>
          <a:p>
            <a:endParaRPr lang="en-CA" dirty="0" smtClean="0"/>
          </a:p>
          <a:p>
            <a:r>
              <a:rPr lang="en-CA" dirty="0" smtClean="0"/>
              <a:t>-webinar notes were also created and</a:t>
            </a:r>
            <a:r>
              <a:rPr lang="en-CA" baseline="0" dirty="0" smtClean="0"/>
              <a:t> gave some important insights into working with the media</a:t>
            </a:r>
            <a:endParaRPr lang="en-CA" dirty="0"/>
          </a:p>
        </p:txBody>
      </p:sp>
      <p:sp>
        <p:nvSpPr>
          <p:cNvPr id="4" name="Slide Number Placeholder 3"/>
          <p:cNvSpPr>
            <a:spLocks noGrp="1"/>
          </p:cNvSpPr>
          <p:nvPr>
            <p:ph type="sldNum" sz="quarter" idx="10"/>
          </p:nvPr>
        </p:nvSpPr>
        <p:spPr/>
        <p:txBody>
          <a:bodyPr/>
          <a:lstStyle/>
          <a:p>
            <a:fld id="{F970D4EE-F83E-4CEF-B14A-53F5BB83807E}" type="slidenum">
              <a:rPr lang="en-CA" smtClean="0"/>
              <a:pPr/>
              <a:t>11</a:t>
            </a:fld>
            <a:endParaRPr lang="en-CA"/>
          </a:p>
        </p:txBody>
      </p:sp>
    </p:spTree>
    <p:extLst>
      <p:ext uri="{BB962C8B-B14F-4D97-AF65-F5344CB8AC3E}">
        <p14:creationId xmlns:p14="http://schemas.microsoft.com/office/powerpoint/2010/main" xmlns="" val="2016424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CA" dirty="0" smtClean="0"/>
              <a:t>We</a:t>
            </a:r>
            <a:r>
              <a:rPr lang="en-CA" baseline="0" dirty="0" smtClean="0"/>
              <a:t> held a </a:t>
            </a:r>
            <a:r>
              <a:rPr lang="en-CA" dirty="0" smtClean="0"/>
              <a:t>teleconference meeting Provincial Program Coordinator, Peer Support </a:t>
            </a:r>
            <a:r>
              <a:rPr lang="en-CA" b="0" dirty="0" smtClean="0"/>
              <a:t>Services </a:t>
            </a:r>
            <a:r>
              <a:rPr lang="en-US" dirty="0"/>
              <a:t>(now known as ‘</a:t>
            </a:r>
            <a:r>
              <a:rPr lang="en-US" dirty="0" err="1"/>
              <a:t>sagesse</a:t>
            </a:r>
            <a:r>
              <a:rPr lang="en-US" dirty="0"/>
              <a:t>’); </a:t>
            </a:r>
            <a:r>
              <a:rPr lang="en-US" dirty="0" smtClean="0"/>
              <a:t>she attended </a:t>
            </a:r>
            <a:r>
              <a:rPr lang="en-US" dirty="0"/>
              <a:t>some of our monthly Alberta Research Team meetings in 2015</a:t>
            </a:r>
          </a:p>
          <a:p>
            <a:pPr defTabSz="933237">
              <a:defRPr/>
            </a:pPr>
            <a:endParaRPr lang="en-US" dirty="0"/>
          </a:p>
          <a:p>
            <a:pPr lvl="0"/>
            <a:r>
              <a:rPr lang="en-US" dirty="0" smtClean="0"/>
              <a:t>She </a:t>
            </a:r>
            <a:r>
              <a:rPr lang="en-US" dirty="0"/>
              <a:t>has disseminated the report to internal staff</a:t>
            </a:r>
            <a:endParaRPr lang="en-CA" dirty="0"/>
          </a:p>
          <a:p>
            <a:pPr lvl="1"/>
            <a:r>
              <a:rPr lang="en-US" dirty="0"/>
              <a:t>-she also connects with partner agencies and further disseminated the report with these</a:t>
            </a:r>
            <a:endParaRPr lang="en-CA" dirty="0"/>
          </a:p>
          <a:p>
            <a:endParaRPr lang="en-US" dirty="0"/>
          </a:p>
          <a:p>
            <a:pPr defTabSz="933237">
              <a:defRPr/>
            </a:pPr>
            <a:r>
              <a:rPr lang="en-US" dirty="0"/>
              <a:t>Last fall she described how their program is making changes to the way they provide services to women experiencing IPV, which align with our research findings:</a:t>
            </a:r>
          </a:p>
          <a:p>
            <a:pPr lvl="0"/>
            <a:r>
              <a:rPr lang="en-US" dirty="0"/>
              <a:t>- They are moving towards ways to educate the whole community (e.g. DV 101 workshops)</a:t>
            </a:r>
            <a:endParaRPr lang="en-CA" dirty="0"/>
          </a:p>
          <a:p>
            <a:pPr lvl="0"/>
            <a:r>
              <a:rPr lang="en-US" dirty="0"/>
              <a:t>- They have realized that less time commitment to the program is helpful, as many women are focusing on survival needs and do not have the time to deal with emotional issues</a:t>
            </a:r>
            <a:endParaRPr lang="en-CA" dirty="0"/>
          </a:p>
          <a:p>
            <a:pPr lvl="0"/>
            <a:r>
              <a:rPr lang="en-US" dirty="0"/>
              <a:t>- Some communities are not ready to support a mentorship program, simply don’t have the capacity</a:t>
            </a:r>
            <a:endParaRPr lang="en-CA" dirty="0"/>
          </a:p>
          <a:p>
            <a:pPr lvl="0"/>
            <a:r>
              <a:rPr lang="en-US" dirty="0"/>
              <a:t>-Looking at supporting informal networks and communities and educating them on:</a:t>
            </a:r>
            <a:endParaRPr lang="en-CA" dirty="0"/>
          </a:p>
          <a:p>
            <a:pPr lvl="1"/>
            <a:r>
              <a:rPr lang="en-US" dirty="0"/>
              <a:t>-What is DV?</a:t>
            </a:r>
            <a:endParaRPr lang="en-CA" dirty="0"/>
          </a:p>
          <a:p>
            <a:pPr lvl="1"/>
            <a:r>
              <a:rPr lang="en-US" dirty="0"/>
              <a:t>-How to respond?</a:t>
            </a:r>
            <a:endParaRPr lang="en-CA" dirty="0"/>
          </a:p>
          <a:p>
            <a:pPr lvl="1"/>
            <a:r>
              <a:rPr lang="en-US" dirty="0"/>
              <a:t>-How to connect to services, </a:t>
            </a:r>
            <a:r>
              <a:rPr lang="en-US" dirty="0" err="1"/>
              <a:t>etc</a:t>
            </a:r>
            <a:r>
              <a:rPr lang="en-US" dirty="0"/>
              <a:t>?</a:t>
            </a:r>
          </a:p>
          <a:p>
            <a:pPr lvl="1"/>
            <a:endParaRPr lang="en-US" dirty="0"/>
          </a:p>
          <a:p>
            <a:pPr lvl="0"/>
            <a:r>
              <a:rPr lang="en-US" dirty="0" smtClean="0"/>
              <a:t>She </a:t>
            </a:r>
            <a:r>
              <a:rPr lang="en-US" dirty="0"/>
              <a:t>attended an Alberta Health Services event</a:t>
            </a:r>
            <a:endParaRPr lang="en-CA" dirty="0"/>
          </a:p>
          <a:p>
            <a:pPr lvl="1"/>
            <a:r>
              <a:rPr lang="en-US" dirty="0"/>
              <a:t>20 community people</a:t>
            </a:r>
            <a:endParaRPr lang="en-CA" dirty="0"/>
          </a:p>
          <a:p>
            <a:pPr lvl="1"/>
            <a:r>
              <a:rPr lang="en-US" dirty="0"/>
              <a:t>50 AHS strategic, policy-maker people</a:t>
            </a:r>
            <a:endParaRPr lang="en-CA" dirty="0"/>
          </a:p>
          <a:p>
            <a:pPr lvl="1"/>
            <a:r>
              <a:rPr lang="en-US" dirty="0" smtClean="0"/>
              <a:t>She </a:t>
            </a:r>
            <a:r>
              <a:rPr lang="en-US" dirty="0"/>
              <a:t>sent the report to the organizing person of this event so this group would have received it</a:t>
            </a:r>
            <a:endParaRPr lang="en-CA" dirty="0"/>
          </a:p>
          <a:p>
            <a:pPr lvl="1"/>
            <a:r>
              <a:rPr lang="en-US" dirty="0"/>
              <a:t>Discussed: screening for IPV in Urgent Care Settings</a:t>
            </a:r>
            <a:endParaRPr lang="en-CA" dirty="0"/>
          </a:p>
          <a:p>
            <a:pPr lvl="2"/>
            <a:r>
              <a:rPr lang="en-US" dirty="0"/>
              <a:t>The issue was raised re: screening for IPV, finding IPV and doing nothing (need to connect people with IPV to resources)</a:t>
            </a:r>
            <a:endParaRPr lang="en-CA" dirty="0"/>
          </a:p>
          <a:p>
            <a:pPr lvl="2"/>
            <a:r>
              <a:rPr lang="en-US" dirty="0"/>
              <a:t>Consistency asking about IPV regardless of the type of care they are receiving</a:t>
            </a:r>
            <a:endParaRPr lang="en-CA" dirty="0"/>
          </a:p>
          <a:p>
            <a:pPr lvl="2"/>
            <a:r>
              <a:rPr lang="en-US" dirty="0"/>
              <a:t>A lot of discussion on how to integrate screening in</a:t>
            </a:r>
            <a:endParaRPr lang="en-CA" dirty="0"/>
          </a:p>
          <a:p>
            <a:pPr lvl="2"/>
            <a:r>
              <a:rPr lang="en-US" dirty="0"/>
              <a:t>Looking at having one person per zone focused on IPV (i.e. </a:t>
            </a:r>
            <a:r>
              <a:rPr lang="en-US" dirty="0" smtClean="0"/>
              <a:t>Calgary </a:t>
            </a:r>
            <a:r>
              <a:rPr lang="en-US" dirty="0"/>
              <a:t>Zone, DV Champion- her role is to focus on </a:t>
            </a:r>
            <a:r>
              <a:rPr lang="en-US" dirty="0" smtClean="0"/>
              <a:t>that)</a:t>
            </a:r>
          </a:p>
          <a:p>
            <a:pPr lvl="2"/>
            <a:endParaRPr lang="en-US" dirty="0" smtClean="0"/>
          </a:p>
          <a:p>
            <a:pPr lvl="2"/>
            <a:r>
              <a:rPr lang="en-US" dirty="0" smtClean="0"/>
              <a:t>She </a:t>
            </a:r>
            <a:r>
              <a:rPr lang="en-US" dirty="0"/>
              <a:t>discussed next steps:</a:t>
            </a:r>
            <a:endParaRPr lang="en-CA" dirty="0"/>
          </a:p>
          <a:p>
            <a:pPr lvl="1"/>
            <a:r>
              <a:rPr lang="en-US" dirty="0"/>
              <a:t>-Now that there is movement in the Status of Women re: DV it is starting to become a priority at the government and community level</a:t>
            </a:r>
            <a:endParaRPr lang="en-CA" dirty="0"/>
          </a:p>
          <a:p>
            <a:pPr lvl="1"/>
            <a:r>
              <a:rPr lang="en-US" dirty="0"/>
              <a:t>Our research is just another spoke in the wheel</a:t>
            </a:r>
            <a:endParaRPr lang="en-CA" dirty="0"/>
          </a:p>
          <a:p>
            <a:pPr lvl="1"/>
            <a:r>
              <a:rPr lang="en-US" dirty="0"/>
              <a:t>-Multi-faceted approach addressing different communities; multi-intervention</a:t>
            </a:r>
            <a:endParaRPr lang="en-CA" dirty="0"/>
          </a:p>
          <a:p>
            <a:pPr lvl="1"/>
            <a:r>
              <a:rPr lang="en-US" dirty="0"/>
              <a:t>-Need to decrease fragmentation</a:t>
            </a:r>
            <a:endParaRPr lang="en-CA" dirty="0"/>
          </a:p>
          <a:p>
            <a:pPr lvl="1"/>
            <a:r>
              <a:rPr lang="en-US" dirty="0"/>
              <a:t>-Reach sub-populations</a:t>
            </a:r>
            <a:endParaRPr lang="en-CA" dirty="0"/>
          </a:p>
          <a:p>
            <a:pPr lvl="1"/>
            <a:r>
              <a:rPr lang="en-US" dirty="0"/>
              <a:t>-Legal system overhaul</a:t>
            </a:r>
            <a:endParaRPr lang="en-CA" dirty="0"/>
          </a:p>
          <a:p>
            <a:pPr lvl="1"/>
            <a:r>
              <a:rPr lang="en-US" dirty="0"/>
              <a:t>Conducting an Environmental Scan of resources (so once screening is done; have somewhere to refer people to ) </a:t>
            </a:r>
          </a:p>
          <a:p>
            <a:pPr lvl="1"/>
            <a:r>
              <a:rPr lang="en-US" dirty="0"/>
              <a:t>-‘normalizing DV’ - just means increasing public awareness not normalizing abuse</a:t>
            </a:r>
            <a:endParaRPr lang="en-CA" dirty="0"/>
          </a:p>
          <a:p>
            <a:pPr lvl="1"/>
            <a:r>
              <a:rPr lang="en-US" dirty="0"/>
              <a:t>Changing the cultural mindset that DV is not okay</a:t>
            </a:r>
            <a:endParaRPr lang="en-CA" dirty="0"/>
          </a:p>
          <a:p>
            <a:pPr lvl="1"/>
            <a:r>
              <a:rPr lang="en-US" dirty="0"/>
              <a:t>ACWS – is looking at best practices</a:t>
            </a:r>
            <a:endParaRPr lang="en-CA" dirty="0"/>
          </a:p>
          <a:p>
            <a:pPr lvl="1"/>
            <a:r>
              <a:rPr lang="en-US" dirty="0"/>
              <a:t>Mapping Project: 20-22 women have accessed services are mapping their experience (they have a consultant working with them on visual mapping approach of what they experienced in their journey</a:t>
            </a:r>
            <a:endParaRPr lang="en-CA" dirty="0"/>
          </a:p>
          <a:p>
            <a:pPr lvl="1"/>
            <a:r>
              <a:rPr lang="en-US" dirty="0"/>
              <a:t>-Request meetings with the Minister, sit with the Minister to discuss research findings</a:t>
            </a:r>
            <a:endParaRPr lang="en-CA" dirty="0"/>
          </a:p>
          <a:p>
            <a:endParaRPr lang="en-CA" dirty="0" smtClean="0"/>
          </a:p>
          <a:p>
            <a:r>
              <a:rPr lang="en-CA" dirty="0" smtClean="0"/>
              <a:t>The </a:t>
            </a:r>
            <a:r>
              <a:rPr lang="en-CA" dirty="0"/>
              <a:t>DV Champion described current work in Alberta towards addressing IPV:</a:t>
            </a:r>
          </a:p>
          <a:p>
            <a:endParaRPr lang="en-CA" dirty="0"/>
          </a:p>
          <a:p>
            <a:r>
              <a:rPr lang="en-CA" dirty="0"/>
              <a:t>Campus Alberta &amp; Alberta Health Services (AHS) meeting: </a:t>
            </a:r>
          </a:p>
          <a:p>
            <a:r>
              <a:rPr lang="en-CA" dirty="0"/>
              <a:t>-One of the suggestions was an environmental scan across the 5 Zones of Alberta Health Services looking at current practices particularly in screening &amp; intervention and resources within health and in the community.  </a:t>
            </a:r>
          </a:p>
          <a:p>
            <a:r>
              <a:rPr lang="en-CA" dirty="0"/>
              <a:t>-described a recent research project on the compliance rates of nurses within the Calgary Zone on screening over the last decade. Results showed: it was the rural centres – where lack of community resources may have been presumed a barrier, that had the highest consistent rate. Supporting those sparse community support systems and bringing reps from those agencies into the health world is one of the keys to success. </a:t>
            </a:r>
          </a:p>
          <a:p>
            <a:r>
              <a:rPr lang="en-CA" dirty="0"/>
              <a:t>-AHS Provincial Network is just formulating next step strategies she felt that our ‘2012 Environmental Scan” would certainly be of great benefit.  I have always been of the belief that there is no sense in re-inventing the wheel and sharing of relevant information between the sectors of health/social and justice is the only way this ‘public health emergency’ can and should be addressed.</a:t>
            </a:r>
          </a:p>
          <a:p>
            <a:r>
              <a:rPr lang="en-CA" dirty="0"/>
              <a:t>-she moderated a meeting with core AHS DV Steering Committee and further shared our research report. </a:t>
            </a:r>
          </a:p>
          <a:p>
            <a:endParaRPr lang="en-CA" dirty="0"/>
          </a:p>
        </p:txBody>
      </p:sp>
      <p:sp>
        <p:nvSpPr>
          <p:cNvPr id="4" name="Slide Number Placeholder 3"/>
          <p:cNvSpPr>
            <a:spLocks noGrp="1"/>
          </p:cNvSpPr>
          <p:nvPr>
            <p:ph type="sldNum" sz="quarter" idx="10"/>
          </p:nvPr>
        </p:nvSpPr>
        <p:spPr/>
        <p:txBody>
          <a:bodyPr/>
          <a:lstStyle/>
          <a:p>
            <a:fld id="{F970D4EE-F83E-4CEF-B14A-53F5BB83807E}" type="slidenum">
              <a:rPr lang="en-CA" smtClean="0"/>
              <a:pPr/>
              <a:t>12</a:t>
            </a:fld>
            <a:endParaRPr lang="en-CA"/>
          </a:p>
        </p:txBody>
      </p:sp>
    </p:spTree>
    <p:extLst>
      <p:ext uri="{BB962C8B-B14F-4D97-AF65-F5344CB8AC3E}">
        <p14:creationId xmlns:p14="http://schemas.microsoft.com/office/powerpoint/2010/main" xmlns="" val="1938241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number of publications are at varying stages of publication:</a:t>
            </a:r>
          </a:p>
          <a:p>
            <a:pPr marL="524946" indent="-524946">
              <a:buFont typeface="+mj-lt"/>
              <a:buAutoNum type="arabicPeriod"/>
            </a:pPr>
            <a:r>
              <a:rPr lang="en-CA" dirty="0"/>
              <a:t>Overview of Alberta region research project and findings [close to submission]</a:t>
            </a:r>
          </a:p>
          <a:p>
            <a:pPr marL="524946" indent="-524946">
              <a:buFont typeface="+mj-lt"/>
              <a:buAutoNum type="arabicPeriod"/>
            </a:pPr>
            <a:r>
              <a:rPr lang="en-CA" dirty="0"/>
              <a:t>Women who experience IPV and their interactions with the legal system [draft underway]</a:t>
            </a:r>
          </a:p>
          <a:p>
            <a:pPr marL="524946" indent="-524946">
              <a:buFont typeface="+mj-lt"/>
              <a:buAutoNum type="arabicPeriod"/>
            </a:pPr>
            <a:r>
              <a:rPr lang="en-CA" dirty="0"/>
              <a:t>Providing IPV service for multi-cultural groups in Alberta [literature review started]</a:t>
            </a:r>
          </a:p>
          <a:p>
            <a:pPr marL="524946" indent="-524946">
              <a:buFont typeface="+mj-lt"/>
              <a:buAutoNum type="arabicPeriod"/>
            </a:pPr>
            <a:r>
              <a:rPr lang="en-CA" dirty="0"/>
              <a:t>Methodology: triangulating qualitative interview, focus groups, and GIS maps</a:t>
            </a:r>
          </a:p>
          <a:p>
            <a:pPr marL="524946" indent="-524946">
              <a:buFont typeface="+mj-lt"/>
              <a:buAutoNum type="arabicPeriod"/>
            </a:pPr>
            <a:r>
              <a:rPr lang="en-CA" dirty="0"/>
              <a:t>Formal and informal supports meeting acknowledging and meeting attachment needs of women who have experienced IPV.  It focusses on five principles and approaches to practice that presented themselves as themes within the data including the need for accessibility, availability, trust, support and follow-up [drafted, being reviewed]</a:t>
            </a:r>
            <a:endParaRPr lang="en-CA" dirty="0" smtClean="0"/>
          </a:p>
          <a:p>
            <a:endParaRPr lang="en-CA" dirty="0" smtClean="0"/>
          </a:p>
          <a:p>
            <a:endParaRPr lang="en-CA" dirty="0" smtClean="0"/>
          </a:p>
          <a:p>
            <a:r>
              <a:rPr lang="en-CA" dirty="0" smtClean="0"/>
              <a:t>-Also, we have assisted U of R research assistant</a:t>
            </a:r>
            <a:r>
              <a:rPr lang="en-CA" baseline="0" dirty="0" smtClean="0"/>
              <a:t> </a:t>
            </a:r>
            <a:r>
              <a:rPr lang="en-CA" dirty="0" smtClean="0"/>
              <a:t>with</a:t>
            </a:r>
            <a:r>
              <a:rPr lang="en-CA" baseline="0" dirty="0" smtClean="0"/>
              <a:t> her regional manuscript: reading, providing feedback, finding quotes, </a:t>
            </a:r>
            <a:r>
              <a:rPr lang="en-CA" baseline="0" dirty="0" err="1" smtClean="0"/>
              <a:t>etc</a:t>
            </a:r>
            <a:r>
              <a:rPr lang="en-CA" baseline="0" dirty="0" smtClean="0"/>
              <a:t> as part of the regional effort in publishing this research</a:t>
            </a:r>
            <a:endParaRPr lang="en-CA" dirty="0"/>
          </a:p>
        </p:txBody>
      </p:sp>
      <p:sp>
        <p:nvSpPr>
          <p:cNvPr id="4" name="Slide Number Placeholder 3"/>
          <p:cNvSpPr>
            <a:spLocks noGrp="1"/>
          </p:cNvSpPr>
          <p:nvPr>
            <p:ph type="sldNum" sz="quarter" idx="10"/>
          </p:nvPr>
        </p:nvSpPr>
        <p:spPr/>
        <p:txBody>
          <a:bodyPr/>
          <a:lstStyle/>
          <a:p>
            <a:fld id="{F970D4EE-F83E-4CEF-B14A-53F5BB83807E}" type="slidenum">
              <a:rPr lang="en-CA" smtClean="0"/>
              <a:pPr/>
              <a:t>13</a:t>
            </a:fld>
            <a:endParaRPr lang="en-CA"/>
          </a:p>
        </p:txBody>
      </p:sp>
    </p:spTree>
    <p:extLst>
      <p:ext uri="{BB962C8B-B14F-4D97-AF65-F5344CB8AC3E}">
        <p14:creationId xmlns:p14="http://schemas.microsoft.com/office/powerpoint/2010/main" xmlns="" val="575897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Knowledge dissemination and communication of results was not only occurring in the final year of funding, but was integrated throughout the life span of this project</a:t>
            </a:r>
            <a:endParaRPr lang="en-CA" dirty="0" smtClean="0"/>
          </a:p>
          <a:p>
            <a:endParaRPr lang="en-CA" dirty="0" smtClean="0"/>
          </a:p>
          <a:p>
            <a:r>
              <a:rPr lang="en-CA" dirty="0" smtClean="0"/>
              <a:t>-changes: with the </a:t>
            </a:r>
            <a:r>
              <a:rPr lang="en-CA" dirty="0" err="1" smtClean="0"/>
              <a:t>govt</a:t>
            </a:r>
            <a:r>
              <a:rPr lang="en-CA" dirty="0" smtClean="0"/>
              <a:t> now funding second stage and more funding to women’s shelters</a:t>
            </a:r>
          </a:p>
          <a:p>
            <a:r>
              <a:rPr lang="en-CA" dirty="0" smtClean="0"/>
              <a:t>-put gender analysis back in,</a:t>
            </a:r>
            <a:r>
              <a:rPr lang="en-CA" baseline="0" dirty="0" smtClean="0"/>
              <a:t> created the Ministry of the Status of Women</a:t>
            </a:r>
          </a:p>
          <a:p>
            <a:endParaRPr lang="en-CA" baseline="0" dirty="0" smtClean="0"/>
          </a:p>
          <a:p>
            <a:r>
              <a:rPr lang="en-CA" baseline="0" dirty="0" smtClean="0"/>
              <a:t>Are positive policy level changes that we have noted </a:t>
            </a:r>
            <a:r>
              <a:rPr lang="en-CA" baseline="0" smtClean="0"/>
              <a:t>in Alberta</a:t>
            </a:r>
            <a:endParaRPr lang="en-CA" dirty="0"/>
          </a:p>
        </p:txBody>
      </p:sp>
      <p:sp>
        <p:nvSpPr>
          <p:cNvPr id="4" name="Slide Number Placeholder 3"/>
          <p:cNvSpPr>
            <a:spLocks noGrp="1"/>
          </p:cNvSpPr>
          <p:nvPr>
            <p:ph type="sldNum" sz="quarter" idx="10"/>
          </p:nvPr>
        </p:nvSpPr>
        <p:spPr/>
        <p:txBody>
          <a:bodyPr/>
          <a:lstStyle/>
          <a:p>
            <a:fld id="{F970D4EE-F83E-4CEF-B14A-53F5BB83807E}" type="slidenum">
              <a:rPr lang="en-CA" smtClean="0"/>
              <a:pPr/>
              <a:t>14</a:t>
            </a:fld>
            <a:endParaRPr lang="en-CA"/>
          </a:p>
        </p:txBody>
      </p:sp>
    </p:spTree>
    <p:extLst>
      <p:ext uri="{BB962C8B-B14F-4D97-AF65-F5344CB8AC3E}">
        <p14:creationId xmlns:p14="http://schemas.microsoft.com/office/powerpoint/2010/main" xmlns="" val="2273052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CA" i="1" dirty="0"/>
              <a:t>“</a:t>
            </a:r>
            <a:r>
              <a:rPr lang="en-CA" dirty="0"/>
              <a:t>How did we put research into action?”</a:t>
            </a:r>
          </a:p>
          <a:p>
            <a:pPr defTabSz="933237">
              <a:defRPr/>
            </a:pPr>
            <a:endParaRPr lang="en-CA" dirty="0"/>
          </a:p>
          <a:p>
            <a:pPr defTabSz="933237">
              <a:defRPr/>
            </a:pPr>
            <a:r>
              <a:rPr lang="en-CA" dirty="0"/>
              <a:t>-this is an overview of our Year 4 and 5 Knowledge Translation activities</a:t>
            </a:r>
          </a:p>
          <a:p>
            <a:pPr defTabSz="933237">
              <a:defRPr/>
            </a:pPr>
            <a:r>
              <a:rPr lang="en-CA" dirty="0"/>
              <a:t>- We developed a </a:t>
            </a:r>
            <a:r>
              <a:rPr lang="en-CA" i="0" dirty="0" smtClean="0"/>
              <a:t>COMMUNITY REPORT, RESOLVE NEWSLETTER ARTICLES, presented at LOCAL &amp; INTERNATIONAL CONFERENCES, attended MEDIA WORKSHOPS, held TELECONFERENCE MEETINGS</a:t>
            </a:r>
          </a:p>
          <a:p>
            <a:pPr defTabSz="933237">
              <a:defRPr/>
            </a:pPr>
            <a:r>
              <a:rPr lang="en-CA" i="0" dirty="0" smtClean="0"/>
              <a:t>with</a:t>
            </a:r>
            <a:r>
              <a:rPr lang="en-CA" i="0" baseline="0" dirty="0" smtClean="0"/>
              <a:t> interested community agency, and have written manuscripts for </a:t>
            </a:r>
            <a:r>
              <a:rPr lang="en-CA" i="0" dirty="0" smtClean="0"/>
              <a:t>PUBLICATIONS FOR ACADEMIC JOURNALS, as well as assisted others regionally in their writing.</a:t>
            </a:r>
          </a:p>
          <a:p>
            <a:pPr defTabSz="933237">
              <a:defRPr/>
            </a:pPr>
            <a:endParaRPr lang="en-CA" i="0" dirty="0" smtClean="0"/>
          </a:p>
          <a:p>
            <a:pPr defTabSz="933237">
              <a:defRPr/>
            </a:pPr>
            <a:endParaRPr lang="en-CA" i="0" dirty="0" smtClean="0"/>
          </a:p>
          <a:p>
            <a:pPr defTabSz="933237">
              <a:defRPr/>
            </a:pPr>
            <a:endParaRPr lang="en-CA" i="0" dirty="0" smtClean="0"/>
          </a:p>
          <a:p>
            <a:pPr defTabSz="933237">
              <a:defRPr/>
            </a:pPr>
            <a:endParaRPr lang="en-CA" dirty="0" smtClean="0"/>
          </a:p>
          <a:p>
            <a:pPr defTabSz="933237">
              <a:defRPr/>
            </a:pPr>
            <a:endParaRPr lang="en-CA" dirty="0" smtClean="0"/>
          </a:p>
          <a:p>
            <a:pPr defTabSz="933237">
              <a:defRPr/>
            </a:pPr>
            <a:endParaRPr lang="en-CA" dirty="0" smtClean="0"/>
          </a:p>
          <a:p>
            <a:pPr defTabSz="933237">
              <a:defRPr/>
            </a:pPr>
            <a:endParaRPr lang="en-CA" dirty="0" smtClean="0"/>
          </a:p>
          <a:p>
            <a:pPr defTabSz="933237">
              <a:defRPr/>
            </a:pPr>
            <a:endParaRPr lang="en-CA" dirty="0" smtClean="0"/>
          </a:p>
          <a:p>
            <a:endParaRPr lang="en-CA" dirty="0"/>
          </a:p>
        </p:txBody>
      </p:sp>
      <p:sp>
        <p:nvSpPr>
          <p:cNvPr id="4" name="Slide Number Placeholder 3"/>
          <p:cNvSpPr>
            <a:spLocks noGrp="1"/>
          </p:cNvSpPr>
          <p:nvPr>
            <p:ph type="sldNum" sz="quarter" idx="10"/>
          </p:nvPr>
        </p:nvSpPr>
        <p:spPr/>
        <p:txBody>
          <a:bodyPr/>
          <a:lstStyle/>
          <a:p>
            <a:fld id="{F970D4EE-F83E-4CEF-B14A-53F5BB83807E}" type="slidenum">
              <a:rPr lang="en-CA" smtClean="0"/>
              <a:pPr/>
              <a:t>2</a:t>
            </a:fld>
            <a:endParaRPr lang="en-CA"/>
          </a:p>
        </p:txBody>
      </p:sp>
    </p:spTree>
    <p:extLst>
      <p:ext uri="{BB962C8B-B14F-4D97-AF65-F5344CB8AC3E}">
        <p14:creationId xmlns:p14="http://schemas.microsoft.com/office/powerpoint/2010/main" xmlns="" val="27628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These research questions were answered through the Year 2 Interviews and Year 3 Focus groups:</a:t>
            </a:r>
          </a:p>
          <a:p>
            <a:pPr lvl="0"/>
            <a:endParaRPr lang="en-CA" dirty="0"/>
          </a:p>
          <a:p>
            <a:pPr lvl="0"/>
            <a:r>
              <a:rPr lang="en-CA" dirty="0"/>
              <a:t>What are the needs of women who experience intimate partner violence in rural and northern regions of Canada? </a:t>
            </a:r>
          </a:p>
          <a:p>
            <a:pPr lvl="0"/>
            <a:r>
              <a:rPr lang="en-CA" dirty="0"/>
              <a:t>What are the gaps in meeting these needs? </a:t>
            </a:r>
          </a:p>
          <a:p>
            <a:pPr lvl="0"/>
            <a:r>
              <a:rPr lang="en-CA" dirty="0"/>
              <a:t>How do we create and sustain non-violent communities in rural and northern regions of Canada? </a:t>
            </a:r>
          </a:p>
          <a:p>
            <a:pPr lvl="0"/>
            <a:endParaRPr lang="en-CA" dirty="0"/>
          </a:p>
          <a:p>
            <a:pPr lvl="0"/>
            <a:r>
              <a:rPr lang="en-CA" dirty="0"/>
              <a:t>Findings from these data analyses were transformed into a Alberta Research Project Report for Provincial Stakeholders, which we will discuss next.</a:t>
            </a:r>
          </a:p>
          <a:p>
            <a:pPr lvl="0"/>
            <a:endParaRPr lang="en-CA" dirty="0"/>
          </a:p>
          <a:p>
            <a:endParaRPr lang="en-CA" dirty="0"/>
          </a:p>
        </p:txBody>
      </p:sp>
      <p:sp>
        <p:nvSpPr>
          <p:cNvPr id="4" name="Slide Number Placeholder 3"/>
          <p:cNvSpPr>
            <a:spLocks noGrp="1"/>
          </p:cNvSpPr>
          <p:nvPr>
            <p:ph type="sldNum" sz="quarter" idx="10"/>
          </p:nvPr>
        </p:nvSpPr>
        <p:spPr/>
        <p:txBody>
          <a:bodyPr/>
          <a:lstStyle/>
          <a:p>
            <a:fld id="{F970D4EE-F83E-4CEF-B14A-53F5BB83807E}" type="slidenum">
              <a:rPr lang="en-CA" smtClean="0"/>
              <a:pPr/>
              <a:t>3</a:t>
            </a:fld>
            <a:endParaRPr lang="en-CA"/>
          </a:p>
        </p:txBody>
      </p:sp>
    </p:spTree>
    <p:extLst>
      <p:ext uri="{BB962C8B-B14F-4D97-AF65-F5344CB8AC3E}">
        <p14:creationId xmlns:p14="http://schemas.microsoft.com/office/powerpoint/2010/main" xmlns="" val="2454701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combined all data into our Alberta Research Project Report for Stakeholders (AKA our Community Report); we only referenced the Environmental Scan, but this report captures our GIS map, Year 2 Individual Interview Data and Year 3 Focus Group data triangulated together; presenting our key findings and recommendations.</a:t>
            </a:r>
          </a:p>
          <a:p>
            <a:r>
              <a:rPr lang="en-US" dirty="0"/>
              <a:t>-This report has already been disseminated within the 4 regions, but now we will discuss the dissemination of this report</a:t>
            </a:r>
            <a:endParaRPr lang="en-CA" b="0" dirty="0"/>
          </a:p>
        </p:txBody>
      </p:sp>
      <p:sp>
        <p:nvSpPr>
          <p:cNvPr id="4" name="Slide Number Placeholder 3"/>
          <p:cNvSpPr>
            <a:spLocks noGrp="1"/>
          </p:cNvSpPr>
          <p:nvPr>
            <p:ph type="sldNum" sz="quarter" idx="10"/>
          </p:nvPr>
        </p:nvSpPr>
        <p:spPr/>
        <p:txBody>
          <a:bodyPr/>
          <a:lstStyle/>
          <a:p>
            <a:fld id="{F970D4EE-F83E-4CEF-B14A-53F5BB83807E}" type="slidenum">
              <a:rPr lang="en-CA" smtClean="0"/>
              <a:pPr/>
              <a:t>4</a:t>
            </a:fld>
            <a:endParaRPr lang="en-CA"/>
          </a:p>
        </p:txBody>
      </p:sp>
    </p:spTree>
    <p:extLst>
      <p:ext uri="{BB962C8B-B14F-4D97-AF65-F5344CB8AC3E}">
        <p14:creationId xmlns:p14="http://schemas.microsoft.com/office/powerpoint/2010/main" xmlns="" val="3022836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CA" sz="1100" dirty="0">
                <a:solidFill>
                  <a:schemeClr val="bg1"/>
                </a:solidFill>
              </a:rPr>
              <a:t>Our Community Report , ’ </a:t>
            </a:r>
            <a:r>
              <a:rPr lang="en-CA" dirty="0">
                <a:solidFill>
                  <a:schemeClr val="bg1"/>
                </a:solidFill>
              </a:rPr>
              <a:t>Alberta Research Project Report for Provincial Stakeholders:  </a:t>
            </a:r>
            <a:r>
              <a:rPr lang="en-CA" i="1" dirty="0">
                <a:solidFill>
                  <a:schemeClr val="bg1"/>
                </a:solidFill>
              </a:rPr>
              <a:t>Rural and Northern Community Response to Intimate Partner Violence was  c</a:t>
            </a:r>
            <a:r>
              <a:rPr lang="en-CA" dirty="0">
                <a:solidFill>
                  <a:schemeClr val="bg1"/>
                </a:solidFill>
              </a:rPr>
              <a:t>hosen as a vehicle for knowledge translation:</a:t>
            </a:r>
          </a:p>
          <a:p>
            <a:pPr defTabSz="933237">
              <a:defRPr/>
            </a:pPr>
            <a:endParaRPr lang="en-CA" dirty="0">
              <a:solidFill>
                <a:schemeClr val="bg1"/>
              </a:solidFill>
            </a:endParaRPr>
          </a:p>
          <a:p>
            <a:pPr defTabSz="933237">
              <a:defRPr/>
            </a:pPr>
            <a:r>
              <a:rPr lang="en-CA" dirty="0">
                <a:solidFill>
                  <a:schemeClr val="bg1"/>
                </a:solidFill>
              </a:rPr>
              <a:t>First and foremost, t</a:t>
            </a:r>
            <a:r>
              <a:rPr lang="en-CA" sz="1400" dirty="0">
                <a:solidFill>
                  <a:schemeClr val="bg1"/>
                </a:solidFill>
              </a:rPr>
              <a:t>his community report was developed in collaboration with the research team</a:t>
            </a:r>
            <a:r>
              <a:rPr lang="en-CA" dirty="0">
                <a:solidFill>
                  <a:schemeClr val="bg1"/>
                </a:solidFill>
              </a:rPr>
              <a:t>, refined with feedback from research participants, then finalized and printed.</a:t>
            </a:r>
          </a:p>
          <a:p>
            <a:pPr lvl="1"/>
            <a:r>
              <a:rPr lang="en-CA" sz="1400" dirty="0">
                <a:solidFill>
                  <a:schemeClr val="bg1"/>
                </a:solidFill>
              </a:rPr>
              <a:t>-The  entire Alberta research team worked together to develop key findings to be included in the report, as well as recommendations</a:t>
            </a:r>
          </a:p>
          <a:p>
            <a:pPr lvl="1"/>
            <a:r>
              <a:rPr lang="en-CA" sz="1400" dirty="0" smtClean="0">
                <a:solidFill>
                  <a:schemeClr val="bg1"/>
                </a:solidFill>
              </a:rPr>
              <a:t>-our </a:t>
            </a:r>
            <a:r>
              <a:rPr lang="en-CA" sz="1400" dirty="0">
                <a:solidFill>
                  <a:schemeClr val="bg1"/>
                </a:solidFill>
              </a:rPr>
              <a:t>Community Research Partner edited and re-vamped the format, recommendations and discussion section after initial feedback</a:t>
            </a:r>
          </a:p>
          <a:p>
            <a:pPr lvl="1"/>
            <a:r>
              <a:rPr lang="en-CA" sz="1400" dirty="0" smtClean="0">
                <a:solidFill>
                  <a:schemeClr val="bg1"/>
                </a:solidFill>
              </a:rPr>
              <a:t>-the project coordinator and academic lead </a:t>
            </a:r>
            <a:r>
              <a:rPr lang="en-CA" sz="1400" dirty="0">
                <a:solidFill>
                  <a:schemeClr val="bg1"/>
                </a:solidFill>
              </a:rPr>
              <a:t>finished the final editing and formatting</a:t>
            </a:r>
          </a:p>
          <a:p>
            <a:pPr lvl="1"/>
            <a:r>
              <a:rPr lang="en-CA" sz="1400" dirty="0">
                <a:solidFill>
                  <a:schemeClr val="bg1"/>
                </a:solidFill>
              </a:rPr>
              <a:t>-Once it was in a final draft form this was emailed out to the focus group participants in two focus communities for their feedback regarding content of the report</a:t>
            </a:r>
          </a:p>
          <a:p>
            <a:pPr lvl="1"/>
            <a:r>
              <a:rPr lang="en-CA" sz="1400" dirty="0">
                <a:solidFill>
                  <a:schemeClr val="bg1"/>
                </a:solidFill>
              </a:rPr>
              <a:t>-This feedback was incorporated into the final draft and then finalized</a:t>
            </a:r>
          </a:p>
          <a:p>
            <a:pPr lvl="1"/>
            <a:endParaRPr lang="en-CA" sz="1400" b="1" i="1" dirty="0">
              <a:solidFill>
                <a:schemeClr val="bg1"/>
              </a:solidFill>
            </a:endParaRPr>
          </a:p>
          <a:p>
            <a:pPr defTabSz="933237">
              <a:defRPr/>
            </a:pPr>
            <a:r>
              <a:rPr lang="en-CA" dirty="0">
                <a:solidFill>
                  <a:schemeClr val="bg1"/>
                </a:solidFill>
              </a:rPr>
              <a:t>The distribution of the community report has been pivotal in our knowledge translation of the research findings. </a:t>
            </a:r>
          </a:p>
          <a:p>
            <a:pPr defTabSz="933237">
              <a:defRPr/>
            </a:pPr>
            <a:r>
              <a:rPr lang="en-CA" dirty="0">
                <a:solidFill>
                  <a:schemeClr val="bg1"/>
                </a:solidFill>
              </a:rPr>
              <a:t>-The community report was printed in February 2016 and mailed out to all individual interview research participants and the focus group participants with an accompanying cover letter as a way to </a:t>
            </a:r>
            <a:r>
              <a:rPr lang="en-CA" dirty="0"/>
              <a:t>communicate the results. </a:t>
            </a:r>
          </a:p>
          <a:p>
            <a:pPr defTabSz="933237">
              <a:defRPr/>
            </a:pPr>
            <a:r>
              <a:rPr lang="en-CA" dirty="0"/>
              <a:t>-Ann also posted the report in pdf form on the public side of the RNCR website for further dissemination, we pasted this link on the inside cover of the Community Report so that those who received the report and wanted to share it with colleagues had a way to do so.</a:t>
            </a:r>
          </a:p>
          <a:p>
            <a:pPr defTabSz="933237">
              <a:defRPr/>
            </a:pPr>
            <a:r>
              <a:rPr lang="en-CA" dirty="0"/>
              <a:t>-In addition,</a:t>
            </a:r>
            <a:r>
              <a:rPr lang="en-CA" dirty="0">
                <a:solidFill>
                  <a:schemeClr val="bg1"/>
                </a:solidFill>
              </a:rPr>
              <a:t> interested conference attendees, community organizations (that have been interested in our project), and relevant government ministries (i.e. Human Services and Status of Women) were mailed or emailed depending upon the contact information provided. </a:t>
            </a:r>
          </a:p>
          <a:p>
            <a:pPr marL="233309" indent="-233309" defTabSz="933237">
              <a:buFontTx/>
              <a:buAutoNum type="arabicPeriod"/>
              <a:defRPr/>
            </a:pPr>
            <a:endParaRPr lang="en-CA" dirty="0">
              <a:solidFill>
                <a:schemeClr val="bg1"/>
              </a:solidFill>
            </a:endParaRPr>
          </a:p>
          <a:p>
            <a:r>
              <a:rPr lang="en-CA" b="0" dirty="0" smtClean="0">
                <a:solidFill>
                  <a:schemeClr val="bg1"/>
                </a:solidFill>
              </a:rPr>
              <a:t>Finally, this initial dissemination spurred further distribution of the report when </a:t>
            </a:r>
            <a:r>
              <a:rPr lang="en-CA" b="0" baseline="0" dirty="0" smtClean="0">
                <a:solidFill>
                  <a:schemeClr val="bg1"/>
                </a:solidFill>
              </a:rPr>
              <a:t>recipients shared and utilized findings within their organization and within their circles of influence, disseminated the report to colleagues within and beyond their organizations; interested community organization disseminated the report; government ministries responded in the form of written letters.</a:t>
            </a:r>
          </a:p>
          <a:p>
            <a:endParaRPr lang="en-CA" b="1" baseline="0" dirty="0" smtClean="0">
              <a:solidFill>
                <a:schemeClr val="bg1"/>
              </a:solidFill>
            </a:endParaRPr>
          </a:p>
          <a:p>
            <a:pPr marL="0" lvl="1" defTabSz="933237">
              <a:defRPr/>
            </a:pPr>
            <a:r>
              <a:rPr lang="en-CA" dirty="0"/>
              <a:t>-For example, one person was a Program/Policy Specialist from the Government of Newfoundland/Labrador and mentioned that it is timely to her work and that she distributed it among her colleagues within and outside her department</a:t>
            </a:r>
            <a:endParaRPr lang="en-CA" b="1" dirty="0">
              <a:solidFill>
                <a:schemeClr val="bg1"/>
              </a:solidFill>
            </a:endParaRPr>
          </a:p>
          <a:p>
            <a:pPr marL="0" lvl="1" defTabSz="933237">
              <a:defRPr/>
            </a:pPr>
            <a:endParaRPr lang="en-CA" dirty="0"/>
          </a:p>
          <a:p>
            <a:pPr marL="0" lvl="1" defTabSz="933237">
              <a:defRPr/>
            </a:pPr>
            <a:endParaRPr lang="en-CA" dirty="0"/>
          </a:p>
          <a:p>
            <a:endParaRPr lang="en-CA" b="1" dirty="0">
              <a:solidFill>
                <a:schemeClr val="bg1"/>
              </a:solidFill>
            </a:endParaRPr>
          </a:p>
        </p:txBody>
      </p:sp>
      <p:sp>
        <p:nvSpPr>
          <p:cNvPr id="4" name="Slide Number Placeholder 3"/>
          <p:cNvSpPr>
            <a:spLocks noGrp="1"/>
          </p:cNvSpPr>
          <p:nvPr>
            <p:ph type="sldNum" sz="quarter" idx="10"/>
          </p:nvPr>
        </p:nvSpPr>
        <p:spPr/>
        <p:txBody>
          <a:bodyPr/>
          <a:lstStyle/>
          <a:p>
            <a:fld id="{F970D4EE-F83E-4CEF-B14A-53F5BB83807E}" type="slidenum">
              <a:rPr lang="en-CA" smtClean="0"/>
              <a:pPr/>
              <a:t>5</a:t>
            </a:fld>
            <a:endParaRPr lang="en-CA"/>
          </a:p>
        </p:txBody>
      </p:sp>
    </p:spTree>
    <p:extLst>
      <p:ext uri="{BB962C8B-B14F-4D97-AF65-F5344CB8AC3E}">
        <p14:creationId xmlns:p14="http://schemas.microsoft.com/office/powerpoint/2010/main" xmlns="" val="539371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3237">
              <a:defRPr/>
            </a:pPr>
            <a:r>
              <a:rPr lang="en-CA" sz="1600" dirty="0"/>
              <a:t>The accompanying cover letter was also part of our knowledge dissemination strategy to encourage recipients to share results, raise awareness, and mobilize community action utilizing the community report.</a:t>
            </a:r>
            <a:endParaRPr lang="en-US" sz="1600" dirty="0"/>
          </a:p>
          <a:p>
            <a:endParaRPr lang="en-US" dirty="0" smtClean="0"/>
          </a:p>
          <a:p>
            <a:r>
              <a:rPr lang="en-US" dirty="0" smtClean="0"/>
              <a:t>“On behalf of the Social Sciences Health Research Council/Community University Research Alliance (SSHRC/CURA) research team, I am pleased to share our Alberta Research Project Report for Provincial Stakeholders: Rural and Northern Community Response to Intimate Partner Violence with you. </a:t>
            </a:r>
          </a:p>
          <a:p>
            <a:r>
              <a:rPr lang="en-US" dirty="0" smtClean="0"/>
              <a:t>This report to the community describes the research project, generally, as well as the findings that have enhanced our understanding of effective community response to intimate partner violence (IPV) in rural and northern regions of Alberta. IPV service providers from 10 rural and northern communities in Alberta participated through interviews and focus groups. This report outlines the needs of women who experience IPV and the gaps in meeting these needs. It also includes the visions of participants toward creating and sustaining nonviolent communities in Alberta.</a:t>
            </a:r>
          </a:p>
          <a:p>
            <a:r>
              <a:rPr lang="en-US" dirty="0" smtClean="0"/>
              <a:t>A number of valuable recommendations were developed to guide future directions and initiatives at front-line and community levels, as well as beyond. </a:t>
            </a:r>
            <a:r>
              <a:rPr lang="en-US" b="1" dirty="0" smtClean="0"/>
              <a:t>A pdf version of this report is also available </a:t>
            </a:r>
            <a:r>
              <a:rPr lang="en-US" dirty="0" smtClean="0"/>
              <a:t>at http://www2.uregina.ca/ipv/research.html if you would like to share this with others that may be interested. </a:t>
            </a:r>
          </a:p>
          <a:p>
            <a:r>
              <a:rPr lang="en-US" b="1" dirty="0" smtClean="0"/>
              <a:t>By involving stakeholders in this research from the beginning, it is our hope that the research findings are usable and that the sharing of them in the form of this report will mobilize the information, ultimately leading to policy changes</a:t>
            </a:r>
            <a:r>
              <a:rPr lang="en-US" dirty="0" smtClean="0"/>
              <a:t>. Service providers in all of our focus communities were eager to share not only their concerns and frustrations with systemic and budgetary issues, but they were also eager to share their ideas, recommendations for change, present experiences and hopes for the future. While enormous strides have been made in assisting women experiencing IPV in Alberta, our rural and northern communities are underfunded in a number of human services sectors, such as prioritizing context-specific IPV prevention and intervention initiatives. </a:t>
            </a:r>
            <a:r>
              <a:rPr lang="en-US" b="1" dirty="0" smtClean="0"/>
              <a:t>It is our sincere desire to continue to work towards nonviolent communities by implementing these recommendations for change and we look to you for your assistance in finding ways to do so. “</a:t>
            </a:r>
          </a:p>
          <a:p>
            <a:endParaRPr lang="en-US" dirty="0"/>
          </a:p>
        </p:txBody>
      </p:sp>
      <p:sp>
        <p:nvSpPr>
          <p:cNvPr id="4" name="Slide Number Placeholder 3"/>
          <p:cNvSpPr>
            <a:spLocks noGrp="1"/>
          </p:cNvSpPr>
          <p:nvPr>
            <p:ph type="sldNum" sz="quarter" idx="10"/>
          </p:nvPr>
        </p:nvSpPr>
        <p:spPr/>
        <p:txBody>
          <a:bodyPr/>
          <a:lstStyle/>
          <a:p>
            <a:fld id="{F970D4EE-F83E-4CEF-B14A-53F5BB83807E}" type="slidenum">
              <a:rPr lang="en-CA" smtClean="0"/>
              <a:pPr/>
              <a:t>6</a:t>
            </a:fld>
            <a:endParaRPr lang="en-CA"/>
          </a:p>
        </p:txBody>
      </p:sp>
    </p:spTree>
    <p:extLst>
      <p:ext uri="{BB962C8B-B14F-4D97-AF65-F5344CB8AC3E}">
        <p14:creationId xmlns:p14="http://schemas.microsoft.com/office/powerpoint/2010/main" xmlns="" val="1508219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community report informed policy makers to maximize policy change and community action to implement findings from our research.</a:t>
            </a:r>
          </a:p>
          <a:p>
            <a:endParaRPr lang="en-CA" dirty="0" smtClean="0"/>
          </a:p>
          <a:p>
            <a:r>
              <a:rPr lang="en-CA" dirty="0" smtClean="0"/>
              <a:t>-The</a:t>
            </a:r>
            <a:r>
              <a:rPr lang="en-CA" baseline="0" dirty="0" smtClean="0"/>
              <a:t> Minister of the Status of Women commented that </a:t>
            </a:r>
            <a:r>
              <a:rPr lang="en-CA" dirty="0" smtClean="0"/>
              <a:t>the report came at a critical time, as the Ministry of Status of Women is being established</a:t>
            </a:r>
            <a:r>
              <a:rPr lang="en-CA" baseline="0" dirty="0" smtClean="0"/>
              <a:t> in Alberta</a:t>
            </a:r>
          </a:p>
          <a:p>
            <a:r>
              <a:rPr lang="en-CA" baseline="0" dirty="0" smtClean="0"/>
              <a:t>-she mentioned that currently they are developing a provincial strategy to address Sexual Violence in partnership with Human Services and our research findings will support their effort to develop a provincial response to preventing family and sexual violence</a:t>
            </a:r>
            <a:endParaRPr lang="en-CA" dirty="0"/>
          </a:p>
        </p:txBody>
      </p:sp>
      <p:sp>
        <p:nvSpPr>
          <p:cNvPr id="4" name="Slide Number Placeholder 3"/>
          <p:cNvSpPr>
            <a:spLocks noGrp="1"/>
          </p:cNvSpPr>
          <p:nvPr>
            <p:ph type="sldNum" sz="quarter" idx="10"/>
          </p:nvPr>
        </p:nvSpPr>
        <p:spPr/>
        <p:txBody>
          <a:bodyPr/>
          <a:lstStyle/>
          <a:p>
            <a:fld id="{F970D4EE-F83E-4CEF-B14A-53F5BB83807E}" type="slidenum">
              <a:rPr lang="en-CA" smtClean="0"/>
              <a:pPr/>
              <a:t>7</a:t>
            </a:fld>
            <a:endParaRPr lang="en-CA"/>
          </a:p>
        </p:txBody>
      </p:sp>
    </p:spTree>
    <p:extLst>
      <p:ext uri="{BB962C8B-B14F-4D97-AF65-F5344CB8AC3E}">
        <p14:creationId xmlns:p14="http://schemas.microsoft.com/office/powerpoint/2010/main" xmlns="" val="530115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a letter from the Minister</a:t>
            </a:r>
            <a:r>
              <a:rPr lang="en-CA" baseline="0" dirty="0" smtClean="0"/>
              <a:t> of Human Services, he commented that </a:t>
            </a:r>
            <a:r>
              <a:rPr lang="en-CA" dirty="0" smtClean="0"/>
              <a:t>they are using a whole-government approach, a collective effort of all ministries to prevent, reduce, &amp;</a:t>
            </a:r>
            <a:r>
              <a:rPr lang="en-CA" baseline="0" dirty="0" smtClean="0"/>
              <a:t> end family violence and further explained that the Interdepartmental Committee on Family Violence is made up of relevant ministries – these all work together to provide a coordinated provincial response to address family violence. </a:t>
            </a:r>
          </a:p>
          <a:p>
            <a:endParaRPr lang="en-CA" baseline="0" dirty="0" smtClean="0"/>
          </a:p>
          <a:p>
            <a:r>
              <a:rPr lang="en-CA" baseline="0" dirty="0" smtClean="0"/>
              <a:t>This ministry has recognized the need to build stronger partnerships with rural remote communities and in this regard, they felt that our research holds many valuable insights and practical recommendations for Human Services, they will use the findings to inform and advance their work.</a:t>
            </a:r>
          </a:p>
          <a:p>
            <a:endParaRPr lang="en-CA" baseline="0" dirty="0" smtClean="0"/>
          </a:p>
          <a:p>
            <a:pPr defTabSz="933237"/>
            <a:r>
              <a:rPr lang="en-CA" b="0" baseline="0" dirty="0" smtClean="0"/>
              <a:t>They also provided a contact if we wish to have further conversations to progress the research, Director of Program Delivery</a:t>
            </a:r>
            <a:endParaRPr lang="en-CA" baseline="0" dirty="0" smtClean="0"/>
          </a:p>
          <a:p>
            <a:endParaRPr lang="en-CA" dirty="0"/>
          </a:p>
        </p:txBody>
      </p:sp>
      <p:sp>
        <p:nvSpPr>
          <p:cNvPr id="4" name="Slide Number Placeholder 3"/>
          <p:cNvSpPr>
            <a:spLocks noGrp="1"/>
          </p:cNvSpPr>
          <p:nvPr>
            <p:ph type="sldNum" sz="quarter" idx="10"/>
          </p:nvPr>
        </p:nvSpPr>
        <p:spPr/>
        <p:txBody>
          <a:bodyPr/>
          <a:lstStyle/>
          <a:p>
            <a:fld id="{F970D4EE-F83E-4CEF-B14A-53F5BB83807E}" type="slidenum">
              <a:rPr lang="en-CA" smtClean="0"/>
              <a:pPr/>
              <a:t>8</a:t>
            </a:fld>
            <a:endParaRPr lang="en-CA"/>
          </a:p>
        </p:txBody>
      </p:sp>
    </p:spTree>
    <p:extLst>
      <p:ext uri="{BB962C8B-B14F-4D97-AF65-F5344CB8AC3E}">
        <p14:creationId xmlns:p14="http://schemas.microsoft.com/office/powerpoint/2010/main" xmlns="" val="3097149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-Another way we disseminated research findings was through writing two articles for the RESOLVE newsletter. Our overview of research project and findings article submission was published in the May 2016 RESOLVE Newsletter. </a:t>
            </a:r>
          </a:p>
          <a:p>
            <a:r>
              <a:rPr lang="en-CA" dirty="0"/>
              <a:t>-A second companion article may be published in an upcoming issue to follow up with research study recommendations.</a:t>
            </a:r>
          </a:p>
          <a:p>
            <a:r>
              <a:rPr lang="en-CA" dirty="0"/>
              <a:t>-This newsletter reaches a wide provincial audience.</a:t>
            </a:r>
          </a:p>
        </p:txBody>
      </p:sp>
      <p:sp>
        <p:nvSpPr>
          <p:cNvPr id="4" name="Slide Number Placeholder 3"/>
          <p:cNvSpPr>
            <a:spLocks noGrp="1"/>
          </p:cNvSpPr>
          <p:nvPr>
            <p:ph type="sldNum" sz="quarter" idx="10"/>
          </p:nvPr>
        </p:nvSpPr>
        <p:spPr/>
        <p:txBody>
          <a:bodyPr/>
          <a:lstStyle/>
          <a:p>
            <a:fld id="{F970D4EE-F83E-4CEF-B14A-53F5BB83807E}" type="slidenum">
              <a:rPr lang="en-CA" smtClean="0"/>
              <a:pPr/>
              <a:t>9</a:t>
            </a:fld>
            <a:endParaRPr lang="en-CA"/>
          </a:p>
        </p:txBody>
      </p:sp>
    </p:spTree>
    <p:extLst>
      <p:ext uri="{BB962C8B-B14F-4D97-AF65-F5344CB8AC3E}">
        <p14:creationId xmlns:p14="http://schemas.microsoft.com/office/powerpoint/2010/main" xmlns="" val="3134819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pPr/>
              <a:t>6/23/2016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6/23/2016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6/23/2016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6/23/2016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6/23/2016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6/23/2016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6/23/2016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0522" y="524842"/>
            <a:ext cx="10151644" cy="3979879"/>
          </a:xfrm>
        </p:spPr>
        <p:txBody>
          <a:bodyPr>
            <a:normAutofit/>
          </a:bodyPr>
          <a:lstStyle/>
          <a:p>
            <a:pPr lvl="0" algn="ctr"/>
            <a:r>
              <a:rPr lang="en-US" sz="4000" b="1" dirty="0" smtClean="0"/>
              <a:t>Alberta region </a:t>
            </a:r>
            <a:br>
              <a:rPr lang="en-US" sz="4000" b="1" dirty="0" smtClean="0"/>
            </a:br>
            <a:r>
              <a:rPr lang="en-CA" sz="4000" i="1" dirty="0"/>
              <a:t>“How </a:t>
            </a:r>
            <a:r>
              <a:rPr lang="en-CA" sz="4000" i="1" dirty="0" smtClean="0"/>
              <a:t>did </a:t>
            </a:r>
            <a:r>
              <a:rPr lang="en-CA" sz="4000" i="1" dirty="0"/>
              <a:t>we put research into action?”</a:t>
            </a:r>
            <a:r>
              <a:rPr lang="en-US" sz="4000" dirty="0"/>
              <a:t/>
            </a:r>
            <a:br>
              <a:rPr lang="en-US" sz="4000" dirty="0"/>
            </a:br>
            <a:r>
              <a:rPr lang="en-US" sz="4000" b="1" dirty="0" smtClean="0"/>
              <a:t>Year four &amp; five</a:t>
            </a:r>
            <a:br>
              <a:rPr lang="en-US" sz="4000" b="1" dirty="0" smtClean="0"/>
            </a:br>
            <a:r>
              <a:rPr lang="en-US" sz="4000" b="1" dirty="0" smtClean="0"/>
              <a:t>knowledge </a:t>
            </a:r>
            <a:r>
              <a:rPr lang="en-US" sz="4000" b="1" dirty="0"/>
              <a:t>translation </a:t>
            </a:r>
            <a:r>
              <a:rPr lang="en-US" sz="4000" b="1" dirty="0" smtClean="0"/>
              <a:t>&amp; dissemination </a:t>
            </a:r>
            <a:r>
              <a:rPr lang="en-US" sz="4000" b="1" dirty="0"/>
              <a:t>activities</a:t>
            </a:r>
            <a:br>
              <a:rPr lang="en-US" sz="4000" b="1" dirty="0"/>
            </a:br>
            <a:endParaRPr lang="en-US" sz="4000" b="1" dirty="0"/>
          </a:p>
        </p:txBody>
      </p:sp>
      <p:sp>
        <p:nvSpPr>
          <p:cNvPr id="3" name="Subtitle 2"/>
          <p:cNvSpPr>
            <a:spLocks noGrp="1"/>
          </p:cNvSpPr>
          <p:nvPr>
            <p:ph type="subTitle" idx="1"/>
          </p:nvPr>
        </p:nvSpPr>
        <p:spPr>
          <a:xfrm>
            <a:off x="2477786" y="4726379"/>
            <a:ext cx="8791575" cy="2096436"/>
          </a:xfrm>
        </p:spPr>
        <p:txBody>
          <a:bodyPr>
            <a:normAutofit/>
          </a:bodyPr>
          <a:lstStyle/>
          <a:p>
            <a:r>
              <a:rPr lang="en-US" sz="2200" b="1" dirty="0"/>
              <a:t>SSHRC/CURA Annual Team Meeting</a:t>
            </a:r>
            <a:endParaRPr lang="en-US" sz="2200" dirty="0"/>
          </a:p>
          <a:p>
            <a:r>
              <a:rPr lang="en-US" sz="2200" b="1" dirty="0"/>
              <a:t>Friday, June </a:t>
            </a:r>
            <a:r>
              <a:rPr lang="en-US" sz="2200" b="1" dirty="0" smtClean="0"/>
              <a:t>17, 2016</a:t>
            </a:r>
            <a:endParaRPr lang="en-US" sz="2200" dirty="0"/>
          </a:p>
          <a:p>
            <a:r>
              <a:rPr lang="en-US" sz="2200" b="1" dirty="0" smtClean="0"/>
              <a:t>Luther </a:t>
            </a:r>
            <a:r>
              <a:rPr lang="en-US" sz="2200" b="1" dirty="0"/>
              <a:t>College</a:t>
            </a:r>
            <a:endParaRPr lang="en-US" sz="2200" dirty="0"/>
          </a:p>
          <a:p>
            <a:r>
              <a:rPr lang="en-US" sz="2200" b="1" dirty="0"/>
              <a:t>University of Regina, Regina, Saskatchewan</a:t>
            </a:r>
            <a:endParaRPr lang="en-US" sz="2200" dirty="0"/>
          </a:p>
          <a:p>
            <a:endParaRPr lang="en-US" dirty="0"/>
          </a:p>
        </p:txBody>
      </p:sp>
      <p:pic>
        <p:nvPicPr>
          <p:cNvPr id="4" name="Picture 3" descr="\\nurs.ualberta.ca\barton\SSHRC CURA\Knowledge Transfer\Logos to use on presentations\SSHRC_CRSH_Fip.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80018" y="117303"/>
            <a:ext cx="3448050" cy="42338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C:\Users\kmh\AppData\Local\Microsoft\Windows\Temporary Internet Files\Content.IE5\2MBJ7K3H\UA-NUR-COLOUR.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651804" y="6037070"/>
            <a:ext cx="2376264" cy="72008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p:nvPr/>
        </p:nvPicPr>
        <p:blipFill>
          <a:blip r:embed="rId5">
            <a:extLst>
              <a:ext uri="{28A0092B-C50C-407E-A947-70E740481C1C}">
                <a14:useLocalDpi xmlns:a14="http://schemas.microsoft.com/office/drawing/2010/main" xmlns="" val="0"/>
              </a:ext>
            </a:extLst>
          </a:blip>
          <a:stretch>
            <a:fillRect/>
          </a:stretch>
        </p:blipFill>
        <p:spPr>
          <a:xfrm>
            <a:off x="9651804" y="3814272"/>
            <a:ext cx="2376264" cy="1779482"/>
          </a:xfrm>
          <a:prstGeom prst="rect">
            <a:avLst/>
          </a:prstGeom>
        </p:spPr>
      </p:pic>
    </p:spTree>
    <p:extLst>
      <p:ext uri="{BB962C8B-B14F-4D97-AF65-F5344CB8AC3E}">
        <p14:creationId xmlns:p14="http://schemas.microsoft.com/office/powerpoint/2010/main" xmlns="" val="18772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944" y="-242718"/>
            <a:ext cx="9905998" cy="1478570"/>
          </a:xfrm>
        </p:spPr>
        <p:txBody>
          <a:bodyPr/>
          <a:lstStyle/>
          <a:p>
            <a:pPr algn="ctr"/>
            <a:r>
              <a:rPr lang="en-CA" b="1" dirty="0" smtClean="0"/>
              <a:t>International conferences</a:t>
            </a:r>
            <a:endParaRPr lang="en-CA" b="1" dirty="0"/>
          </a:p>
        </p:txBody>
      </p:sp>
      <p:sp>
        <p:nvSpPr>
          <p:cNvPr id="3" name="Content Placeholder 2"/>
          <p:cNvSpPr>
            <a:spLocks noGrp="1"/>
          </p:cNvSpPr>
          <p:nvPr>
            <p:ph idx="1"/>
          </p:nvPr>
        </p:nvSpPr>
        <p:spPr>
          <a:xfrm>
            <a:off x="3464632" y="779046"/>
            <a:ext cx="8398505" cy="3356813"/>
          </a:xfrm>
        </p:spPr>
        <p:txBody>
          <a:bodyPr>
            <a:normAutofit lnSpcReduction="10000"/>
          </a:bodyPr>
          <a:lstStyle/>
          <a:p>
            <a:r>
              <a:rPr lang="en-GB" sz="2000" dirty="0"/>
              <a:t>Abstract: “Cultural Transitions in Rural and Northern Canada: Finding Solutions through New Care Directions for Women Experiencing Intimate Partner Violence”, the ICCHNR 2016 symposium:  “Changing populations, changing needs: Directions and models for community orientated primary care”, </a:t>
            </a:r>
            <a:r>
              <a:rPr lang="en-CA" sz="2000" dirty="0"/>
              <a:t>Canterbury, England - September 15th - 16th, 2016. Poster presentation</a:t>
            </a:r>
          </a:p>
          <a:p>
            <a:r>
              <a:rPr lang="en-US" sz="2000" dirty="0" smtClean="0"/>
              <a:t>Abstract: “Fi</a:t>
            </a:r>
            <a:r>
              <a:rPr lang="en-CA" sz="2000" dirty="0" err="1" smtClean="0"/>
              <a:t>nding</a:t>
            </a:r>
            <a:r>
              <a:rPr lang="en-CA" sz="2000" dirty="0" smtClean="0"/>
              <a:t> </a:t>
            </a:r>
            <a:r>
              <a:rPr lang="en-CA" sz="2000" dirty="0"/>
              <a:t>Solutions Together: Rural and Northern Community Response to Intimate Partner Violence in </a:t>
            </a:r>
            <a:r>
              <a:rPr lang="en-CA" sz="2000" dirty="0" smtClean="0"/>
              <a:t>Alberta”, </a:t>
            </a:r>
            <a:r>
              <a:rPr lang="en-CA" sz="2000" dirty="0"/>
              <a:t>Canada </a:t>
            </a:r>
            <a:r>
              <a:rPr lang="en-US" sz="2000" dirty="0" smtClean="0"/>
              <a:t>21st </a:t>
            </a:r>
            <a:r>
              <a:rPr lang="en-US" sz="2000" dirty="0"/>
              <a:t>Nursing Network on Violence Against Women International Conference </a:t>
            </a:r>
            <a:r>
              <a:rPr lang="en-US" sz="2000" dirty="0" smtClean="0"/>
              <a:t>2016, </a:t>
            </a:r>
            <a:r>
              <a:rPr lang="en-CA" sz="2000" dirty="0" smtClean="0"/>
              <a:t>Melbourne, Australia – Oct 26-28, 2016, Oral paper presentation</a:t>
            </a:r>
          </a:p>
          <a:p>
            <a:endParaRPr lang="en-CA" dirty="0"/>
          </a:p>
        </p:txBody>
      </p:sp>
      <p:pic>
        <p:nvPicPr>
          <p:cNvPr id="5" name="Picture 4" descr="21st NNVAWI Conference"/>
          <p:cNvPicPr/>
          <p:nvPr/>
        </p:nvPicPr>
        <p:blipFill>
          <a:blip r:embed="rId3">
            <a:extLst>
              <a:ext uri="{28A0092B-C50C-407E-A947-70E740481C1C}">
                <a14:useLocalDpi xmlns:a14="http://schemas.microsoft.com/office/drawing/2010/main" xmlns="" val="0"/>
              </a:ext>
            </a:extLst>
          </a:blip>
          <a:srcRect/>
          <a:stretch>
            <a:fillRect/>
          </a:stretch>
        </p:blipFill>
        <p:spPr bwMode="auto">
          <a:xfrm>
            <a:off x="4730129" y="3954630"/>
            <a:ext cx="7331242" cy="2889830"/>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1858" y="1821281"/>
            <a:ext cx="3332774" cy="42666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31858" y="779046"/>
            <a:ext cx="3332774" cy="10422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91495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231547"/>
          </a:xfrm>
        </p:spPr>
        <p:txBody>
          <a:bodyPr/>
          <a:lstStyle/>
          <a:p>
            <a:pPr algn="ctr"/>
            <a:r>
              <a:rPr lang="en-CA" b="1" dirty="0" smtClean="0"/>
              <a:t>Media workshop/webinar</a:t>
            </a:r>
            <a:endParaRPr lang="en-CA" b="1" dirty="0"/>
          </a:p>
        </p:txBody>
      </p:sp>
      <p:sp>
        <p:nvSpPr>
          <p:cNvPr id="3" name="Content Placeholder 2"/>
          <p:cNvSpPr>
            <a:spLocks noGrp="1"/>
          </p:cNvSpPr>
          <p:nvPr>
            <p:ph idx="1"/>
          </p:nvPr>
        </p:nvSpPr>
        <p:spPr>
          <a:xfrm>
            <a:off x="1141412" y="1945758"/>
            <a:ext cx="9905999" cy="3845443"/>
          </a:xfrm>
        </p:spPr>
        <p:txBody>
          <a:bodyPr>
            <a:normAutofit/>
          </a:bodyPr>
          <a:lstStyle/>
          <a:p>
            <a:r>
              <a:rPr lang="en-US" sz="3200" b="1" dirty="0"/>
              <a:t>The Art of Managing </a:t>
            </a:r>
            <a:r>
              <a:rPr lang="en-US" sz="3200" b="1" dirty="0" smtClean="0"/>
              <a:t>Media: </a:t>
            </a:r>
            <a:r>
              <a:rPr lang="en-US" sz="3200" b="1" dirty="0" err="1"/>
              <a:t>Bahar</a:t>
            </a:r>
            <a:r>
              <a:rPr lang="en-US" sz="3200" b="1" dirty="0"/>
              <a:t> </a:t>
            </a:r>
            <a:r>
              <a:rPr lang="en-US" sz="3200" b="1" dirty="0" err="1"/>
              <a:t>Shadpour</a:t>
            </a:r>
            <a:r>
              <a:rPr lang="en-US" sz="3200" b="1" dirty="0"/>
              <a:t>, January 26, </a:t>
            </a:r>
            <a:r>
              <a:rPr lang="en-US" sz="3200" b="1" dirty="0" smtClean="0"/>
              <a:t>2016</a:t>
            </a:r>
          </a:p>
          <a:p>
            <a:r>
              <a:rPr lang="en-US" sz="3200" b="1" dirty="0" smtClean="0"/>
              <a:t>Telling Your Research Story: Su-Ling Goh, Global News, April 14, 2016</a:t>
            </a:r>
            <a:endParaRPr lang="en-CA" sz="3200"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31889" y="4238701"/>
            <a:ext cx="3323434" cy="2492576"/>
          </a:xfrm>
          <a:prstGeom prst="rect">
            <a:avLst/>
          </a:prstGeom>
        </p:spPr>
      </p:pic>
    </p:spTree>
    <p:extLst>
      <p:ext uri="{BB962C8B-B14F-4D97-AF65-F5344CB8AC3E}">
        <p14:creationId xmlns:p14="http://schemas.microsoft.com/office/powerpoint/2010/main" xmlns="" val="4042337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147" y="0"/>
            <a:ext cx="9905998" cy="1478570"/>
          </a:xfrm>
        </p:spPr>
        <p:txBody>
          <a:bodyPr/>
          <a:lstStyle/>
          <a:p>
            <a:pPr algn="ctr"/>
            <a:r>
              <a:rPr lang="en-CA" b="1" dirty="0" smtClean="0"/>
              <a:t>Teleconference meeting with interested community agency staff</a:t>
            </a:r>
            <a:endParaRPr lang="en-CA" b="1" dirty="0"/>
          </a:p>
        </p:txBody>
      </p:sp>
      <p:graphicFrame>
        <p:nvGraphicFramePr>
          <p:cNvPr id="5" name="Diagram 4"/>
          <p:cNvGraphicFramePr/>
          <p:nvPr>
            <p:extLst>
              <p:ext uri="{D42A27DB-BD31-4B8C-83A1-F6EECF244321}">
                <p14:modId xmlns:p14="http://schemas.microsoft.com/office/powerpoint/2010/main" xmlns="" val="1510297974"/>
              </p:ext>
            </p:extLst>
          </p:nvPr>
        </p:nvGraphicFramePr>
        <p:xfrm>
          <a:off x="180109" y="1066800"/>
          <a:ext cx="11776364"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43728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1478570"/>
          </a:xfrm>
        </p:spPr>
        <p:txBody>
          <a:bodyPr/>
          <a:lstStyle/>
          <a:p>
            <a:pPr algn="ctr"/>
            <a:r>
              <a:rPr lang="en-CA" b="1" dirty="0" smtClean="0"/>
              <a:t>Publications - academic journals</a:t>
            </a:r>
            <a:endParaRPr lang="en-CA" b="1" dirty="0"/>
          </a:p>
        </p:txBody>
      </p:sp>
      <p:sp>
        <p:nvSpPr>
          <p:cNvPr id="3" name="Content Placeholder 2"/>
          <p:cNvSpPr>
            <a:spLocks noGrp="1"/>
          </p:cNvSpPr>
          <p:nvPr>
            <p:ph idx="1"/>
          </p:nvPr>
        </p:nvSpPr>
        <p:spPr>
          <a:xfrm>
            <a:off x="1205208" y="510363"/>
            <a:ext cx="9905999" cy="6459606"/>
          </a:xfrm>
        </p:spPr>
        <p:txBody>
          <a:bodyPr>
            <a:normAutofit fontScale="77500" lnSpcReduction="20000"/>
          </a:bodyPr>
          <a:lstStyle/>
          <a:p>
            <a:pPr marL="0" indent="0">
              <a:buNone/>
            </a:pPr>
            <a:endParaRPr lang="en-CA" dirty="0" smtClean="0"/>
          </a:p>
          <a:p>
            <a:pPr marL="514350" indent="-514350">
              <a:buFont typeface="+mj-lt"/>
              <a:buAutoNum type="arabicPeriod"/>
            </a:pPr>
            <a:r>
              <a:rPr lang="en-CA" sz="3200" dirty="0" smtClean="0"/>
              <a:t>Overview of Alberta region research project and findings [close to submission]</a:t>
            </a:r>
          </a:p>
          <a:p>
            <a:pPr marL="514350" indent="-514350">
              <a:buFont typeface="+mj-lt"/>
              <a:buAutoNum type="arabicPeriod"/>
            </a:pPr>
            <a:r>
              <a:rPr lang="en-CA" sz="3200" dirty="0"/>
              <a:t>W</a:t>
            </a:r>
            <a:r>
              <a:rPr lang="en-CA" sz="3200" dirty="0" smtClean="0"/>
              <a:t>omen who experience IPV and their interactions with the legal system [draft underway]</a:t>
            </a:r>
          </a:p>
          <a:p>
            <a:pPr marL="514350" indent="-514350">
              <a:buFont typeface="+mj-lt"/>
              <a:buAutoNum type="arabicPeriod"/>
            </a:pPr>
            <a:r>
              <a:rPr lang="en-CA" sz="3200" dirty="0"/>
              <a:t>P</a:t>
            </a:r>
            <a:r>
              <a:rPr lang="en-CA" sz="3200" dirty="0" smtClean="0"/>
              <a:t>roviding IPV service for multi-cultural groups in Alberta [literature review started]</a:t>
            </a:r>
          </a:p>
          <a:p>
            <a:pPr marL="514350" indent="-514350">
              <a:buFont typeface="+mj-lt"/>
              <a:buAutoNum type="arabicPeriod"/>
            </a:pPr>
            <a:r>
              <a:rPr lang="en-CA" sz="3200" dirty="0"/>
              <a:t>M</a:t>
            </a:r>
            <a:r>
              <a:rPr lang="en-CA" sz="3200" dirty="0" smtClean="0"/>
              <a:t>ethodology: triangulating qualitative interview, focus groups, and GIS maps</a:t>
            </a:r>
          </a:p>
          <a:p>
            <a:pPr marL="514350" indent="-514350">
              <a:buFont typeface="+mj-lt"/>
              <a:buAutoNum type="arabicPeriod"/>
            </a:pPr>
            <a:r>
              <a:rPr lang="en-CA" sz="3200" dirty="0" smtClean="0"/>
              <a:t>Formal </a:t>
            </a:r>
            <a:r>
              <a:rPr lang="en-CA" sz="3200" dirty="0"/>
              <a:t>and informal supports meeting acknowledging and meeting attachment needs of women who have experienced IPV.  It focusses on five principles and approaches to practice that presented themselves as themes within the data including the need for accessibility, availability, trust, support and </a:t>
            </a:r>
            <a:r>
              <a:rPr lang="en-CA" sz="3200" dirty="0" smtClean="0"/>
              <a:t>follow-up [drafted, being reviewed]</a:t>
            </a:r>
            <a:endParaRPr lang="en-CA" dirty="0" smtClean="0"/>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8506" y="180754"/>
            <a:ext cx="1430118" cy="1072588"/>
          </a:xfrm>
          <a:prstGeom prst="rect">
            <a:avLst/>
          </a:prstGeom>
        </p:spPr>
      </p:pic>
    </p:spTree>
    <p:extLst>
      <p:ext uri="{BB962C8B-B14F-4D97-AF65-F5344CB8AC3E}">
        <p14:creationId xmlns:p14="http://schemas.microsoft.com/office/powerpoint/2010/main" xmlns="" val="1489233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787" y="0"/>
            <a:ext cx="9905998" cy="1478570"/>
          </a:xfrm>
        </p:spPr>
        <p:txBody>
          <a:bodyPr/>
          <a:lstStyle/>
          <a:p>
            <a:pPr algn="ctr"/>
            <a:r>
              <a:rPr lang="en-CA" dirty="0" smtClean="0"/>
              <a:t>Knowledge dissemination throughout project</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93447279"/>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ine Callout 1 5"/>
          <p:cNvSpPr/>
          <p:nvPr/>
        </p:nvSpPr>
        <p:spPr>
          <a:xfrm>
            <a:off x="190006" y="1235036"/>
            <a:ext cx="2873828" cy="534390"/>
          </a:xfrm>
          <a:prstGeom prst="borderCallout1">
            <a:avLst>
              <a:gd name="adj1" fmla="val 54305"/>
              <a:gd name="adj2" fmla="val -1721"/>
              <a:gd name="adj3" fmla="val 490277"/>
              <a:gd name="adj4" fmla="val 612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Conference in Bangkok, Thailand</a:t>
            </a:r>
            <a:endParaRPr lang="en-CA" dirty="0"/>
          </a:p>
        </p:txBody>
      </p:sp>
      <p:sp>
        <p:nvSpPr>
          <p:cNvPr id="7" name="Line Callout 1 6"/>
          <p:cNvSpPr/>
          <p:nvPr/>
        </p:nvSpPr>
        <p:spPr>
          <a:xfrm>
            <a:off x="190006" y="5159828"/>
            <a:ext cx="3562598" cy="451262"/>
          </a:xfrm>
          <a:prstGeom prst="borderCallout1">
            <a:avLst>
              <a:gd name="adj1" fmla="val -3068"/>
              <a:gd name="adj2" fmla="val 50588"/>
              <a:gd name="adj3" fmla="val -222092"/>
              <a:gd name="adj4" fmla="val 990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RESOLVE Research Day, Calgary</a:t>
            </a:r>
            <a:endParaRPr lang="en-CA" dirty="0"/>
          </a:p>
        </p:txBody>
      </p:sp>
      <p:sp>
        <p:nvSpPr>
          <p:cNvPr id="8" name="Rectangle 7"/>
          <p:cNvSpPr/>
          <p:nvPr/>
        </p:nvSpPr>
        <p:spPr>
          <a:xfrm>
            <a:off x="190007" y="5676403"/>
            <a:ext cx="3562597" cy="427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QHR Conference, Halifax</a:t>
            </a:r>
            <a:endParaRPr lang="en-CA" dirty="0"/>
          </a:p>
        </p:txBody>
      </p:sp>
      <p:sp>
        <p:nvSpPr>
          <p:cNvPr id="9" name="Rectangle 8"/>
          <p:cNvSpPr/>
          <p:nvPr/>
        </p:nvSpPr>
        <p:spPr>
          <a:xfrm>
            <a:off x="190007" y="6187044"/>
            <a:ext cx="3562597" cy="581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Margaret Scott Wright Research Day, U of A</a:t>
            </a:r>
            <a:endParaRPr lang="en-CA" dirty="0"/>
          </a:p>
        </p:txBody>
      </p:sp>
      <p:sp>
        <p:nvSpPr>
          <p:cNvPr id="10" name="Line Callout 1 9"/>
          <p:cNvSpPr/>
          <p:nvPr/>
        </p:nvSpPr>
        <p:spPr>
          <a:xfrm>
            <a:off x="3325091" y="2220690"/>
            <a:ext cx="4381995" cy="617517"/>
          </a:xfrm>
          <a:prstGeom prst="borderCallout1">
            <a:avLst>
              <a:gd name="adj1" fmla="val 48710"/>
              <a:gd name="adj2" fmla="val 100001"/>
              <a:gd name="adj3" fmla="val 273454"/>
              <a:gd name="adj4" fmla="val 550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Provincial </a:t>
            </a:r>
            <a:r>
              <a:rPr lang="en-US" sz="1600" dirty="0"/>
              <a:t>Family Violence Treatment Program 2014 Knowledge Sharing </a:t>
            </a:r>
            <a:r>
              <a:rPr lang="en-US" sz="1600" dirty="0" smtClean="0"/>
              <a:t>Forum, Leduc</a:t>
            </a:r>
            <a:endParaRPr lang="en-CA" sz="1600" dirty="0"/>
          </a:p>
        </p:txBody>
      </p:sp>
      <p:sp>
        <p:nvSpPr>
          <p:cNvPr id="11" name="Line Callout 1 10"/>
          <p:cNvSpPr/>
          <p:nvPr/>
        </p:nvSpPr>
        <p:spPr>
          <a:xfrm>
            <a:off x="3325091" y="1603179"/>
            <a:ext cx="4381995" cy="546264"/>
          </a:xfrm>
          <a:prstGeom prst="borderCallout1">
            <a:avLst>
              <a:gd name="adj1" fmla="val 49185"/>
              <a:gd name="adj2" fmla="val 100610"/>
              <a:gd name="adj3" fmla="val 421196"/>
              <a:gd name="adj4" fmla="val 551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Margaret Scott Wright Research Day, U of A</a:t>
            </a:r>
          </a:p>
        </p:txBody>
      </p:sp>
      <p:sp>
        <p:nvSpPr>
          <p:cNvPr id="12" name="Line Callout 1 11"/>
          <p:cNvSpPr/>
          <p:nvPr/>
        </p:nvSpPr>
        <p:spPr>
          <a:xfrm>
            <a:off x="6258296" y="5070763"/>
            <a:ext cx="5860473" cy="314696"/>
          </a:xfrm>
          <a:prstGeom prst="borderCallout1">
            <a:avLst>
              <a:gd name="adj1" fmla="val 53295"/>
              <a:gd name="adj2" fmla="val -971"/>
              <a:gd name="adj3" fmla="val -291034"/>
              <a:gd name="adj4" fmla="val 188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Alberta Justice and  Solicitor General staff meeting</a:t>
            </a:r>
            <a:endParaRPr lang="en-CA" dirty="0"/>
          </a:p>
        </p:txBody>
      </p:sp>
      <p:sp>
        <p:nvSpPr>
          <p:cNvPr id="13" name="Line Callout 1 12"/>
          <p:cNvSpPr/>
          <p:nvPr/>
        </p:nvSpPr>
        <p:spPr>
          <a:xfrm>
            <a:off x="6270173" y="5441866"/>
            <a:ext cx="4975761" cy="279069"/>
          </a:xfrm>
          <a:prstGeom prst="borderCallout1">
            <a:avLst>
              <a:gd name="adj1" fmla="val 57460"/>
              <a:gd name="adj2" fmla="val -664"/>
              <a:gd name="adj3" fmla="val -451263"/>
              <a:gd name="adj4" fmla="val 228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Family Violence Police Advisory Committee </a:t>
            </a:r>
            <a:endParaRPr lang="en-CA" dirty="0"/>
          </a:p>
        </p:txBody>
      </p:sp>
      <p:sp>
        <p:nvSpPr>
          <p:cNvPr id="14" name="Line Callout 1 13"/>
          <p:cNvSpPr/>
          <p:nvPr/>
        </p:nvSpPr>
        <p:spPr>
          <a:xfrm>
            <a:off x="6270174" y="5815937"/>
            <a:ext cx="4975760" cy="329541"/>
          </a:xfrm>
          <a:prstGeom prst="borderCallout1">
            <a:avLst>
              <a:gd name="adj1" fmla="val 51182"/>
              <a:gd name="adj2" fmla="val -1173"/>
              <a:gd name="adj3" fmla="val -492904"/>
              <a:gd name="adj4" fmla="val 222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Exploring </a:t>
            </a:r>
            <a:r>
              <a:rPr lang="en-US" dirty="0" smtClean="0"/>
              <a:t>Challenges/Creating </a:t>
            </a:r>
            <a:r>
              <a:rPr lang="en-US" dirty="0"/>
              <a:t>Solutions (EPS/VS</a:t>
            </a:r>
            <a:r>
              <a:rPr lang="en-US" dirty="0" smtClean="0"/>
              <a:t>)</a:t>
            </a:r>
            <a:endParaRPr lang="en-CA" dirty="0"/>
          </a:p>
        </p:txBody>
      </p:sp>
      <p:sp>
        <p:nvSpPr>
          <p:cNvPr id="15" name="Line Callout 1 14"/>
          <p:cNvSpPr/>
          <p:nvPr/>
        </p:nvSpPr>
        <p:spPr>
          <a:xfrm>
            <a:off x="6258296" y="6270171"/>
            <a:ext cx="5355772" cy="308759"/>
          </a:xfrm>
          <a:prstGeom prst="borderCallout1">
            <a:avLst>
              <a:gd name="adj1" fmla="val 49519"/>
              <a:gd name="adj2" fmla="val -129"/>
              <a:gd name="adj3" fmla="val -679806"/>
              <a:gd name="adj4" fmla="val 202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Annual Diverse Voices Family Violence Conference</a:t>
            </a:r>
            <a:endParaRPr lang="en-CA" dirty="0"/>
          </a:p>
        </p:txBody>
      </p:sp>
      <p:sp>
        <p:nvSpPr>
          <p:cNvPr id="16" name="Line Callout 1 15"/>
          <p:cNvSpPr/>
          <p:nvPr/>
        </p:nvSpPr>
        <p:spPr>
          <a:xfrm>
            <a:off x="7707086" y="807527"/>
            <a:ext cx="4441372" cy="546264"/>
          </a:xfrm>
          <a:prstGeom prst="borderCallout1">
            <a:avLst>
              <a:gd name="adj1" fmla="val 55707"/>
              <a:gd name="adj2" fmla="val -84"/>
              <a:gd name="adj3" fmla="val 562501"/>
              <a:gd name="adj4" fmla="val 316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Alberta Research Project Report for Provincial Stakeholders</a:t>
            </a:r>
            <a:endParaRPr lang="en-CA" dirty="0"/>
          </a:p>
        </p:txBody>
      </p:sp>
      <p:sp>
        <p:nvSpPr>
          <p:cNvPr id="17" name="Line Callout 1 16"/>
          <p:cNvSpPr/>
          <p:nvPr/>
        </p:nvSpPr>
        <p:spPr>
          <a:xfrm>
            <a:off x="8455232" y="1430970"/>
            <a:ext cx="3693225" cy="308770"/>
          </a:xfrm>
          <a:prstGeom prst="borderCallout1">
            <a:avLst>
              <a:gd name="adj1" fmla="val 50178"/>
              <a:gd name="adj2" fmla="val -294"/>
              <a:gd name="adj3" fmla="val 765561"/>
              <a:gd name="adj4" fmla="val 201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May 2016, RESOLVE </a:t>
            </a:r>
            <a:r>
              <a:rPr lang="en-CA" dirty="0"/>
              <a:t>Newsletter </a:t>
            </a:r>
          </a:p>
        </p:txBody>
      </p:sp>
      <p:sp>
        <p:nvSpPr>
          <p:cNvPr id="18" name="Line Callout 1 17"/>
          <p:cNvSpPr/>
          <p:nvPr/>
        </p:nvSpPr>
        <p:spPr>
          <a:xfrm>
            <a:off x="8615547" y="1802094"/>
            <a:ext cx="3503222" cy="326571"/>
          </a:xfrm>
          <a:prstGeom prst="borderCallout1">
            <a:avLst>
              <a:gd name="adj1" fmla="val 42479"/>
              <a:gd name="adj2" fmla="val 820"/>
              <a:gd name="adj3" fmla="val 563347"/>
              <a:gd name="adj4" fmla="val 162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Conference in Canterbury</a:t>
            </a:r>
            <a:r>
              <a:rPr lang="en-CA" dirty="0"/>
              <a:t>, England </a:t>
            </a:r>
          </a:p>
        </p:txBody>
      </p:sp>
      <p:sp>
        <p:nvSpPr>
          <p:cNvPr id="3" name="Line Callout 1 2"/>
          <p:cNvSpPr/>
          <p:nvPr/>
        </p:nvSpPr>
        <p:spPr>
          <a:xfrm>
            <a:off x="8615548" y="2220690"/>
            <a:ext cx="3503221" cy="326568"/>
          </a:xfrm>
          <a:prstGeom prst="borderCallout1">
            <a:avLst>
              <a:gd name="adj1" fmla="val 49519"/>
              <a:gd name="adj2" fmla="val -536"/>
              <a:gd name="adj3" fmla="val 499633"/>
              <a:gd name="adj4" fmla="val 182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Conference in </a:t>
            </a:r>
            <a:r>
              <a:rPr lang="en-CA" dirty="0" smtClean="0"/>
              <a:t>Melbourne, Australia </a:t>
            </a:r>
            <a:endParaRPr lang="en-CA" dirty="0"/>
          </a:p>
        </p:txBody>
      </p:sp>
      <p:sp>
        <p:nvSpPr>
          <p:cNvPr id="5" name="Line Callout 1 4"/>
          <p:cNvSpPr/>
          <p:nvPr/>
        </p:nvSpPr>
        <p:spPr>
          <a:xfrm>
            <a:off x="9927772" y="2731325"/>
            <a:ext cx="2190997" cy="510639"/>
          </a:xfrm>
          <a:prstGeom prst="borderCallout1">
            <a:avLst>
              <a:gd name="adj1" fmla="val 44331"/>
              <a:gd name="adj2" fmla="val 339"/>
              <a:gd name="adj3" fmla="val 240407"/>
              <a:gd name="adj4" fmla="val -291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Publications in Academic Journals</a:t>
            </a:r>
            <a:endParaRPr lang="en-CA" dirty="0"/>
          </a:p>
        </p:txBody>
      </p:sp>
    </p:spTree>
    <p:extLst>
      <p:ext uri="{BB962C8B-B14F-4D97-AF65-F5344CB8AC3E}">
        <p14:creationId xmlns:p14="http://schemas.microsoft.com/office/powerpoint/2010/main" xmlns="" val="785710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4248"/>
            <a:ext cx="9905998" cy="1478570"/>
          </a:xfrm>
        </p:spPr>
        <p:txBody>
          <a:bodyPr/>
          <a:lstStyle/>
          <a:p>
            <a:pPr algn="ctr"/>
            <a:r>
              <a:rPr lang="en-US" b="1" dirty="0" smtClean="0"/>
              <a:t>Year Four and five knowledge translation overview</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02361337"/>
              </p:ext>
            </p:extLst>
          </p:nvPr>
        </p:nvGraphicFramePr>
        <p:xfrm>
          <a:off x="1188093" y="1576528"/>
          <a:ext cx="9906000" cy="5164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417246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smtClean="0"/>
              <a:t>Research questions</a:t>
            </a:r>
            <a:endParaRPr lang="en-CA" b="1" dirty="0"/>
          </a:p>
        </p:txBody>
      </p:sp>
      <p:sp>
        <p:nvSpPr>
          <p:cNvPr id="3" name="Content Placeholder 2"/>
          <p:cNvSpPr>
            <a:spLocks noGrp="1"/>
          </p:cNvSpPr>
          <p:nvPr>
            <p:ph idx="1"/>
          </p:nvPr>
        </p:nvSpPr>
        <p:spPr>
          <a:xfrm>
            <a:off x="1141412" y="2249487"/>
            <a:ext cx="9905999" cy="4056310"/>
          </a:xfrm>
        </p:spPr>
        <p:txBody>
          <a:bodyPr/>
          <a:lstStyle/>
          <a:p>
            <a:pPr lvl="0"/>
            <a:r>
              <a:rPr lang="en-CA" sz="2800" dirty="0"/>
              <a:t>What are the </a:t>
            </a:r>
            <a:r>
              <a:rPr lang="en-CA" sz="2800" dirty="0">
                <a:solidFill>
                  <a:schemeClr val="accent4">
                    <a:lumMod val="75000"/>
                  </a:schemeClr>
                </a:solidFill>
              </a:rPr>
              <a:t>needs</a:t>
            </a:r>
            <a:r>
              <a:rPr lang="en-CA" sz="2800" dirty="0"/>
              <a:t> of women who experience intimate partner violence in rural and northern regions of Canada? </a:t>
            </a:r>
            <a:endParaRPr lang="en-CA" sz="2800" dirty="0" smtClean="0"/>
          </a:p>
          <a:p>
            <a:r>
              <a:rPr lang="en-CA" sz="2800" dirty="0"/>
              <a:t>What are the </a:t>
            </a:r>
            <a:r>
              <a:rPr lang="en-CA" sz="2800" dirty="0">
                <a:solidFill>
                  <a:schemeClr val="accent4">
                    <a:lumMod val="75000"/>
                  </a:schemeClr>
                </a:solidFill>
              </a:rPr>
              <a:t>gaps</a:t>
            </a:r>
            <a:r>
              <a:rPr lang="en-CA" sz="2800" dirty="0"/>
              <a:t> in meeting these needs? </a:t>
            </a:r>
            <a:endParaRPr lang="en-CA" sz="2800" dirty="0" smtClean="0"/>
          </a:p>
          <a:p>
            <a:pPr lvl="0"/>
            <a:r>
              <a:rPr lang="en-CA" sz="2800" dirty="0"/>
              <a:t>How do we </a:t>
            </a:r>
            <a:r>
              <a:rPr lang="en-CA" sz="2800" dirty="0">
                <a:solidFill>
                  <a:schemeClr val="accent4">
                    <a:lumMod val="75000"/>
                  </a:schemeClr>
                </a:solidFill>
              </a:rPr>
              <a:t>create and sustain </a:t>
            </a:r>
            <a:r>
              <a:rPr lang="en-CA" sz="2800" dirty="0"/>
              <a:t>non-violent communities in rural and northern regions of Canada? </a:t>
            </a:r>
          </a:p>
          <a:p>
            <a:endParaRPr lang="en-CA" dirty="0"/>
          </a:p>
          <a:p>
            <a:pPr lvl="0"/>
            <a:endParaRPr lang="en-CA" dirty="0"/>
          </a:p>
          <a:p>
            <a:endParaRPr lang="en-CA" dirty="0"/>
          </a:p>
        </p:txBody>
      </p:sp>
    </p:spTree>
    <p:extLst>
      <p:ext uri="{BB962C8B-B14F-4D97-AF65-F5344CB8AC3E}">
        <p14:creationId xmlns:p14="http://schemas.microsoft.com/office/powerpoint/2010/main" xmlns="" val="1791103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34239" y="108080"/>
            <a:ext cx="4790114" cy="57139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90929" y="771269"/>
            <a:ext cx="4692504" cy="60539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0447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7138197"/>
              </p:ext>
            </p:extLst>
          </p:nvPr>
        </p:nvGraphicFramePr>
        <p:xfrm>
          <a:off x="639978" y="284206"/>
          <a:ext cx="10656672" cy="6573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p:cNvSpPr/>
          <p:nvPr/>
        </p:nvSpPr>
        <p:spPr>
          <a:xfrm>
            <a:off x="3629025" y="123824"/>
            <a:ext cx="4733925" cy="714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t>Knowledge Translation Utilizing Community Report</a:t>
            </a:r>
            <a:endParaRPr lang="en-CA" sz="2400" b="1" dirty="0"/>
          </a:p>
        </p:txBody>
      </p:sp>
    </p:spTree>
    <p:extLst>
      <p:ext uri="{BB962C8B-B14F-4D97-AF65-F5344CB8AC3E}">
        <p14:creationId xmlns:p14="http://schemas.microsoft.com/office/powerpoint/2010/main" xmlns="" val="2293123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5243805" y="186613"/>
            <a:ext cx="5878286" cy="6438122"/>
          </a:xfrm>
          <a:prstGeom prst="rect">
            <a:avLst/>
          </a:prstGeom>
        </p:spPr>
      </p:pic>
      <p:sp>
        <p:nvSpPr>
          <p:cNvPr id="19" name="Rounded Rectangle 18"/>
          <p:cNvSpPr/>
          <p:nvPr/>
        </p:nvSpPr>
        <p:spPr>
          <a:xfrm>
            <a:off x="205273" y="2519266"/>
            <a:ext cx="4478694" cy="1212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Example Cover Letter that Accompanied the Community Report</a:t>
            </a:r>
            <a:endParaRPr lang="en-US" sz="2400" dirty="0"/>
          </a:p>
        </p:txBody>
      </p:sp>
    </p:spTree>
    <p:extLst>
      <p:ext uri="{BB962C8B-B14F-4D97-AF65-F5344CB8AC3E}">
        <p14:creationId xmlns:p14="http://schemas.microsoft.com/office/powerpoint/2010/main" xmlns="" val="741214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07902" y="203148"/>
            <a:ext cx="6497291" cy="66548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ounded Rectangle 1"/>
          <p:cNvSpPr/>
          <p:nvPr/>
        </p:nvSpPr>
        <p:spPr>
          <a:xfrm>
            <a:off x="0" y="2437506"/>
            <a:ext cx="4572000" cy="1380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Letter in Response to Community Report from Ministry of Status of Women</a:t>
            </a:r>
            <a:endParaRPr lang="en-US" sz="2400" dirty="0"/>
          </a:p>
        </p:txBody>
      </p:sp>
    </p:spTree>
    <p:extLst>
      <p:ext uri="{BB962C8B-B14F-4D97-AF65-F5344CB8AC3E}">
        <p14:creationId xmlns:p14="http://schemas.microsoft.com/office/powerpoint/2010/main" xmlns="" val="3719254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6612" y="155829"/>
            <a:ext cx="6192254" cy="65136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25860" y="372404"/>
            <a:ext cx="5886696" cy="64855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46296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424" y="-74428"/>
            <a:ext cx="9905998" cy="1478570"/>
          </a:xfrm>
        </p:spPr>
        <p:txBody>
          <a:bodyPr/>
          <a:lstStyle/>
          <a:p>
            <a:pPr algn="ctr"/>
            <a:r>
              <a:rPr lang="en-CA" b="1" dirty="0" smtClean="0"/>
              <a:t>Resolve newsletter articles</a:t>
            </a:r>
            <a:endParaRPr lang="en-CA"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93171" y="935665"/>
            <a:ext cx="4450886" cy="54457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6507126" y="1888845"/>
            <a:ext cx="4954772" cy="3539430"/>
          </a:xfrm>
          <a:prstGeom prst="rect">
            <a:avLst/>
          </a:prstGeom>
          <a:noFill/>
        </p:spPr>
        <p:txBody>
          <a:bodyPr wrap="square" rtlCol="0">
            <a:spAutoFit/>
          </a:bodyPr>
          <a:lstStyle/>
          <a:p>
            <a:r>
              <a:rPr lang="en-CA" sz="2800" dirty="0" smtClean="0"/>
              <a:t>Our overview of research project and findings article submission was published in the May 2016 RESOLVE Newsletter. </a:t>
            </a:r>
          </a:p>
          <a:p>
            <a:r>
              <a:rPr lang="en-CA" sz="2800" dirty="0" smtClean="0"/>
              <a:t>A second companion article may be published in an upcoming issue to follow up with recommendations.</a:t>
            </a:r>
            <a:endParaRPr lang="en-CA" sz="2800" dirty="0"/>
          </a:p>
        </p:txBody>
      </p:sp>
    </p:spTree>
    <p:extLst>
      <p:ext uri="{BB962C8B-B14F-4D97-AF65-F5344CB8AC3E}">
        <p14:creationId xmlns:p14="http://schemas.microsoft.com/office/powerpoint/2010/main" xmlns="" val="27986376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1574</TotalTime>
  <Words>3019</Words>
  <Application>Microsoft Office PowerPoint</Application>
  <PresentationFormat>Custom</PresentationFormat>
  <Paragraphs>223</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Circuit</vt:lpstr>
      <vt:lpstr>Alberta region  “How did we put research into action?” Year four &amp; five knowledge translation &amp; dissemination activities </vt:lpstr>
      <vt:lpstr>Year Four and five knowledge translation overview</vt:lpstr>
      <vt:lpstr>Research questions</vt:lpstr>
      <vt:lpstr>Slide 4</vt:lpstr>
      <vt:lpstr>Slide 5</vt:lpstr>
      <vt:lpstr>Slide 6</vt:lpstr>
      <vt:lpstr>Slide 7</vt:lpstr>
      <vt:lpstr>Slide 8</vt:lpstr>
      <vt:lpstr>Resolve newsletter articles</vt:lpstr>
      <vt:lpstr>International conferences</vt:lpstr>
      <vt:lpstr>Media workshop/webinar</vt:lpstr>
      <vt:lpstr>Teleconference meeting with interested community agency staff</vt:lpstr>
      <vt:lpstr>Publications - academic journals</vt:lpstr>
      <vt:lpstr>Knowledge dissemination throughout project</vt:lpstr>
    </vt:vector>
  </TitlesOfParts>
  <Company>University of Alberta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 to face meeting regina</dc:title>
  <dc:creator>Krista Hungler</dc:creator>
  <cp:lastModifiedBy>bishopa</cp:lastModifiedBy>
  <cp:revision>110</cp:revision>
  <cp:lastPrinted>2016-06-16T19:09:50Z</cp:lastPrinted>
  <dcterms:created xsi:type="dcterms:W3CDTF">2016-03-04T21:10:31Z</dcterms:created>
  <dcterms:modified xsi:type="dcterms:W3CDTF">2016-06-23T16:07:49Z</dcterms:modified>
</cp:coreProperties>
</file>